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63" r:id="rId3"/>
    <p:sldMasterId id="2147483665" r:id="rId4"/>
    <p:sldMasterId id="2147483667" r:id="rId5"/>
    <p:sldMasterId id="2147483669" r:id="rId6"/>
    <p:sldMasterId id="2147483671" r:id="rId7"/>
    <p:sldMasterId id="2147483673" r:id="rId8"/>
  </p:sldMasterIdLst>
  <p:notesMasterIdLst>
    <p:notesMasterId r:id="rId46"/>
  </p:notesMasterIdLst>
  <p:sldIdLst>
    <p:sldId id="263" r:id="rId9"/>
    <p:sldId id="259" r:id="rId10"/>
    <p:sldId id="268" r:id="rId11"/>
    <p:sldId id="269" r:id="rId12"/>
    <p:sldId id="270" r:id="rId13"/>
    <p:sldId id="271" r:id="rId14"/>
    <p:sldId id="272" r:id="rId15"/>
    <p:sldId id="273" r:id="rId16"/>
    <p:sldId id="274" r:id="rId17"/>
    <p:sldId id="275" r:id="rId18"/>
    <p:sldId id="260" r:id="rId19"/>
    <p:sldId id="276" r:id="rId20"/>
    <p:sldId id="277" r:id="rId21"/>
    <p:sldId id="278" r:id="rId22"/>
    <p:sldId id="279" r:id="rId23"/>
    <p:sldId id="280" r:id="rId24"/>
    <p:sldId id="281" r:id="rId25"/>
    <p:sldId id="282" r:id="rId26"/>
    <p:sldId id="283" r:id="rId27"/>
    <p:sldId id="262" r:id="rId28"/>
    <p:sldId id="284" r:id="rId29"/>
    <p:sldId id="285" r:id="rId30"/>
    <p:sldId id="286" r:id="rId31"/>
    <p:sldId id="287" r:id="rId32"/>
    <p:sldId id="288" r:id="rId33"/>
    <p:sldId id="289" r:id="rId34"/>
    <p:sldId id="290" r:id="rId35"/>
    <p:sldId id="291" r:id="rId36"/>
    <p:sldId id="26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CD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12" y="-1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9" Type="http://schemas.openxmlformats.org/officeDocument/2006/relationships/slide" Target="slides/slide1.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slide" Target="slides/slide28.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37" Type="http://schemas.openxmlformats.org/officeDocument/2006/relationships/slide" Target="slides/slide29.xml"/><Relationship Id="rId38" Type="http://schemas.openxmlformats.org/officeDocument/2006/relationships/slide" Target="slides/slide30.xml"/><Relationship Id="rId39" Type="http://schemas.openxmlformats.org/officeDocument/2006/relationships/slide" Target="slides/slide31.xml"/><Relationship Id="rId40" Type="http://schemas.openxmlformats.org/officeDocument/2006/relationships/slide" Target="slides/slide32.xml"/><Relationship Id="rId41" Type="http://schemas.openxmlformats.org/officeDocument/2006/relationships/slide" Target="slides/slide33.xml"/><Relationship Id="rId42" Type="http://schemas.openxmlformats.org/officeDocument/2006/relationships/slide" Target="slides/slide34.xml"/><Relationship Id="rId43" Type="http://schemas.openxmlformats.org/officeDocument/2006/relationships/slide" Target="slides/slide35.xml"/><Relationship Id="rId44" Type="http://schemas.openxmlformats.org/officeDocument/2006/relationships/slide" Target="slides/slide36.xml"/><Relationship Id="rId45"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7660B5-4386-F249-8EED-6C5FDBB0CB11}" type="datetimeFigureOut">
              <a:rPr lang="en-US" smtClean="0"/>
              <a:t>12/2/15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B13449-E5C0-7D4F-9839-3D269C028902}" type="slidenum">
              <a:rPr lang="en-US" smtClean="0"/>
              <a:t>‹#›</a:t>
            </a:fld>
            <a:endParaRPr lang="en-US"/>
          </a:p>
        </p:txBody>
      </p:sp>
    </p:spTree>
    <p:extLst>
      <p:ext uri="{BB962C8B-B14F-4D97-AF65-F5344CB8AC3E}">
        <p14:creationId xmlns:p14="http://schemas.microsoft.com/office/powerpoint/2010/main" val="1593785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1</a:t>
            </a:fld>
            <a:endParaRPr lang="en-US"/>
          </a:p>
        </p:txBody>
      </p:sp>
    </p:spTree>
    <p:extLst>
      <p:ext uri="{BB962C8B-B14F-4D97-AF65-F5344CB8AC3E}">
        <p14:creationId xmlns:p14="http://schemas.microsoft.com/office/powerpoint/2010/main" val="533188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2</a:t>
            </a:fld>
            <a:endParaRPr lang="en-US"/>
          </a:p>
        </p:txBody>
      </p:sp>
    </p:spTree>
    <p:extLst>
      <p:ext uri="{BB962C8B-B14F-4D97-AF65-F5344CB8AC3E}">
        <p14:creationId xmlns:p14="http://schemas.microsoft.com/office/powerpoint/2010/main" val="451390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11</a:t>
            </a:fld>
            <a:endParaRPr lang="en-US"/>
          </a:p>
        </p:txBody>
      </p:sp>
    </p:spTree>
    <p:extLst>
      <p:ext uri="{BB962C8B-B14F-4D97-AF65-F5344CB8AC3E}">
        <p14:creationId xmlns:p14="http://schemas.microsoft.com/office/powerpoint/2010/main" val="451390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20</a:t>
            </a:fld>
            <a:endParaRPr lang="en-US"/>
          </a:p>
        </p:txBody>
      </p:sp>
    </p:spTree>
    <p:extLst>
      <p:ext uri="{BB962C8B-B14F-4D97-AF65-F5344CB8AC3E}">
        <p14:creationId xmlns:p14="http://schemas.microsoft.com/office/powerpoint/2010/main" val="451390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29</a:t>
            </a:fld>
            <a:endParaRPr lang="en-US"/>
          </a:p>
        </p:txBody>
      </p:sp>
    </p:spTree>
    <p:extLst>
      <p:ext uri="{BB962C8B-B14F-4D97-AF65-F5344CB8AC3E}">
        <p14:creationId xmlns:p14="http://schemas.microsoft.com/office/powerpoint/2010/main" val="451390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497319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4084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439787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60370" y="1122363"/>
            <a:ext cx="4397829" cy="1381124"/>
          </a:xfrm>
        </p:spPr>
        <p:txBody>
          <a:bodyPr anchor="b">
            <a:normAutofit/>
          </a:bodyPr>
          <a:lstStyle>
            <a:lvl1pPr algn="r">
              <a:defRPr sz="2400">
                <a:latin typeface="+mn-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00199" y="2664959"/>
            <a:ext cx="6858000" cy="1465262"/>
          </a:xfrm>
          <a:prstGeom prst="rect">
            <a:avLst/>
          </a:prstGeom>
        </p:spPr>
        <p:txBody>
          <a:bodyPr/>
          <a:lstStyle>
            <a:lvl1pPr marL="0" indent="0" algn="r">
              <a:buNone/>
              <a:defRPr sz="5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8" name="Text Placeholder 7"/>
          <p:cNvSpPr>
            <a:spLocks noGrp="1"/>
          </p:cNvSpPr>
          <p:nvPr>
            <p:ph type="body" sz="quarter" idx="10"/>
          </p:nvPr>
        </p:nvSpPr>
        <p:spPr>
          <a:xfrm>
            <a:off x="4811713" y="4319588"/>
            <a:ext cx="3646487" cy="587375"/>
          </a:xfrm>
          <a:prstGeom prst="rect">
            <a:avLst/>
          </a:prstGeom>
        </p:spPr>
        <p:txBody>
          <a:bodyPr/>
          <a:lstStyle>
            <a:lvl1pPr>
              <a:defRPr sz="3200"/>
            </a:lvl1pPr>
            <a:lvl2pPr>
              <a:defRPr sz="3200"/>
            </a:lvl2pPr>
            <a:lvl3pPr>
              <a:defRPr sz="3200"/>
            </a:lvl3pPr>
            <a:lvl4pPr>
              <a:defRPr sz="3200"/>
            </a:lvl4pPr>
            <a:lvl5pPr>
              <a:defRPr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08239462"/>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728749893"/>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39081629"/>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2953815"/>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97445458"/>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5187937"/>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14844862"/>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4576987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913481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2615D8-F623-D24F-AF8E-6471C3D9342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98208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2615D8-F623-D24F-AF8E-6471C3D9342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1639481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2615D8-F623-D24F-AF8E-6471C3D9342F}" type="datetimeFigureOut">
              <a:rPr lang="en-US" smtClean="0"/>
              <a:t>12/2/15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400802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2615D8-F623-D24F-AF8E-6471C3D9342F}" type="datetimeFigureOut">
              <a:rPr lang="en-US" smtClean="0"/>
              <a:t>12/2/15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176535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615D8-F623-D24F-AF8E-6471C3D9342F}" type="datetimeFigureOut">
              <a:rPr lang="en-US" smtClean="0"/>
              <a:t>12/2/15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92171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2615D8-F623-D24F-AF8E-6471C3D9342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308004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2615D8-F623-D24F-AF8E-6471C3D9342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3136531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615D8-F623-D24F-AF8E-6471C3D9342F}" type="datetimeFigureOut">
              <a:rPr lang="en-US" smtClean="0"/>
              <a:t>12/2/15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88AEC-47CF-B442-BC53-701A404D1CED}" type="slidenum">
              <a:rPr lang="en-US" smtClean="0"/>
              <a:t>‹#›</a:t>
            </a:fld>
            <a:endParaRPr lang="en-US"/>
          </a:p>
        </p:txBody>
      </p:sp>
    </p:spTree>
    <p:extLst>
      <p:ext uri="{BB962C8B-B14F-4D97-AF65-F5344CB8AC3E}">
        <p14:creationId xmlns:p14="http://schemas.microsoft.com/office/powerpoint/2010/main" val="1506300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54463271"/>
      </p:ext>
    </p:extLst>
  </p:cSld>
  <p:clrMap bg1="lt1" tx1="dk1" bg2="lt2" tx2="dk2" accent1="accent1" accent2="accent2" accent3="accent3" accent4="accent4" accent5="accent5" accent6="accent6" hlink="hlink" folHlink="folHlink"/>
  <p:sldLayoutIdLst>
    <p:sldLayoutId id="2147483661"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39040388"/>
      </p:ext>
    </p:extLst>
  </p:cSld>
  <p:clrMap bg1="lt1" tx1="dk1" bg2="lt2" tx2="dk2" accent1="accent1" accent2="accent2" accent3="accent3" accent4="accent4" accent5="accent5" accent6="accent6" hlink="hlink" folHlink="folHlink"/>
  <p:sldLayoutIdLst>
    <p:sldLayoutId id="2147483664"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114551221"/>
      </p:ext>
    </p:extLst>
  </p:cSld>
  <p:clrMap bg1="lt1" tx1="dk1" bg2="lt2" tx2="dk2" accent1="accent1" accent2="accent2" accent3="accent3" accent4="accent4" accent5="accent5" accent6="accent6" hlink="hlink" folHlink="folHlink"/>
  <p:sldLayoutIdLst>
    <p:sldLayoutId id="2147483666"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66452943"/>
      </p:ext>
    </p:extLst>
  </p:cSld>
  <p:clrMap bg1="lt1" tx1="dk1" bg2="lt2" tx2="dk2" accent1="accent1" accent2="accent2" accent3="accent3" accent4="accent4" accent5="accent5" accent6="accent6" hlink="hlink" folHlink="folHlink"/>
  <p:sldLayoutIdLst>
    <p:sldLayoutId id="2147483668"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11146457"/>
      </p:ext>
    </p:extLst>
  </p:cSld>
  <p:clrMap bg1="lt1" tx1="dk1" bg2="lt2" tx2="dk2" accent1="accent1" accent2="accent2" accent3="accent3" accent4="accent4" accent5="accent5" accent6="accent6" hlink="hlink" folHlink="folHlink"/>
  <p:sldLayoutIdLst>
    <p:sldLayoutId id="2147483670"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61278555"/>
      </p:ext>
    </p:extLst>
  </p:cSld>
  <p:clrMap bg1="lt1" tx1="dk1" bg2="lt2" tx2="dk2" accent1="accent1" accent2="accent2" accent3="accent3" accent4="accent4" accent5="accent5" accent6="accent6" hlink="hlink" folHlink="folHlink"/>
  <p:sldLayoutIdLst>
    <p:sldLayoutId id="2147483672"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90947164"/>
      </p:ext>
    </p:extLst>
  </p:cSld>
  <p:clrMap bg1="lt1" tx1="dk1" bg2="lt2" tx2="dk2" accent1="accent1" accent2="accent2" accent3="accent3" accent4="accent4" accent5="accent5" accent6="accent6" hlink="hlink" folHlink="folHlink"/>
  <p:sldLayoutIdLst>
    <p:sldLayoutId id="2147483674"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pic>
        <p:nvPicPr>
          <p:cNvPr id="4" name="Picture 3"/>
          <p:cNvPicPr/>
          <p:nvPr/>
        </p:nvPicPr>
        <p:blipFill>
          <a:blip r:embed="rId3">
            <a:alphaModFix amt="40000"/>
            <a:extLst>
              <a:ext uri="{28A0092B-C50C-407E-A947-70E740481C1C}">
                <a14:useLocalDpi xmlns:a14="http://schemas.microsoft.com/office/drawing/2010/main" val="0"/>
              </a:ext>
            </a:extLst>
          </a:blip>
          <a:srcRect/>
          <a:stretch>
            <a:fillRect/>
          </a:stretch>
        </p:blipFill>
        <p:spPr bwMode="auto">
          <a:xfrm>
            <a:off x="641805" y="0"/>
            <a:ext cx="7988410" cy="6690732"/>
          </a:xfrm>
          <a:prstGeom prst="rect">
            <a:avLst/>
          </a:prstGeom>
          <a:noFill/>
          <a:ln>
            <a:noFill/>
          </a:ln>
        </p:spPr>
      </p:pic>
      <p:sp>
        <p:nvSpPr>
          <p:cNvPr id="2" name="Title 1"/>
          <p:cNvSpPr>
            <a:spLocks noGrp="1"/>
          </p:cNvSpPr>
          <p:nvPr>
            <p:ph type="ctrTitle"/>
          </p:nvPr>
        </p:nvSpPr>
        <p:spPr>
          <a:xfrm>
            <a:off x="546217" y="1382184"/>
            <a:ext cx="4299859" cy="932377"/>
          </a:xfrm>
        </p:spPr>
        <p:txBody>
          <a:bodyPr>
            <a:normAutofit/>
          </a:bodyPr>
          <a:lstStyle/>
          <a:p>
            <a:pPr algn="l"/>
            <a:r>
              <a:rPr lang="en-US" dirty="0" smtClean="0"/>
              <a:t>Common Core State Standards</a:t>
            </a:r>
            <a:r>
              <a:rPr lang="en-US" dirty="0"/>
              <a:t/>
            </a:r>
            <a:br>
              <a:rPr lang="en-US" dirty="0"/>
            </a:br>
            <a:endParaRPr lang="en-US" sz="2400" dirty="0">
              <a:latin typeface="+mn-lt"/>
            </a:endParaRPr>
          </a:p>
        </p:txBody>
      </p:sp>
      <p:sp>
        <p:nvSpPr>
          <p:cNvPr id="3" name="Subtitle 2"/>
          <p:cNvSpPr>
            <a:spLocks noGrp="1"/>
          </p:cNvSpPr>
          <p:nvPr>
            <p:ph type="subTitle" idx="1"/>
          </p:nvPr>
        </p:nvSpPr>
        <p:spPr>
          <a:xfrm>
            <a:off x="546217" y="2464988"/>
            <a:ext cx="7070272" cy="1655762"/>
          </a:xfrm>
        </p:spPr>
        <p:txBody>
          <a:bodyPr>
            <a:normAutofit fontScale="70000" lnSpcReduction="20000"/>
          </a:bodyPr>
          <a:lstStyle/>
          <a:p>
            <a:pPr algn="l"/>
            <a:r>
              <a:rPr lang="en-US" cap="all" dirty="0" smtClean="0"/>
              <a:t>EPAA</a:t>
            </a:r>
          </a:p>
          <a:p>
            <a:pPr algn="l"/>
            <a:r>
              <a:rPr lang="en-US" cap="all" dirty="0" smtClean="0"/>
              <a:t>ELA </a:t>
            </a:r>
            <a:r>
              <a:rPr lang="en-US" cap="all" dirty="0" smtClean="0"/>
              <a:t>Scope &amp; Sequence</a:t>
            </a:r>
          </a:p>
          <a:p>
            <a:pPr algn="l"/>
            <a:r>
              <a:rPr lang="en-US" sz="3600" cap="all" dirty="0" smtClean="0"/>
              <a:t>Grades </a:t>
            </a:r>
            <a:r>
              <a:rPr lang="en-US" sz="3600" cap="all" dirty="0"/>
              <a:t>9</a:t>
            </a:r>
            <a:r>
              <a:rPr lang="en-US" sz="3600" cap="all" dirty="0" smtClean="0"/>
              <a:t>-</a:t>
            </a:r>
            <a:r>
              <a:rPr lang="en-US" sz="3600" cap="all" dirty="0" smtClean="0"/>
              <a:t>12</a:t>
            </a:r>
            <a:endParaRPr lang="en-US" sz="3600" dirty="0"/>
          </a:p>
        </p:txBody>
      </p:sp>
    </p:spTree>
    <p:extLst>
      <p:ext uri="{BB962C8B-B14F-4D97-AF65-F5344CB8AC3E}">
        <p14:creationId xmlns:p14="http://schemas.microsoft.com/office/powerpoint/2010/main" val="15728671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a:t>
            </a:r>
            <a:r>
              <a:rPr lang="en-US" dirty="0" smtClean="0"/>
              <a:t>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624506434"/>
              </p:ext>
            </p:extLst>
          </p:nvPr>
        </p:nvGraphicFramePr>
        <p:xfrm>
          <a:off x="457200" y="824286"/>
          <a:ext cx="8229600" cy="548602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8</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417932">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Informational Text</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.RI.5:</a:t>
                      </a:r>
                      <a:r>
                        <a:rPr lang="en-US" sz="1000">
                          <a:effectLst/>
                          <a:latin typeface="+mn-lt"/>
                          <a:ea typeface="ヒラギノ明朝 Pro W3"/>
                          <a:cs typeface="Arial" panose="020B0604020202020204" pitchFamily="34" charset="0"/>
                        </a:rPr>
                        <a:t> </a:t>
                      </a:r>
                      <a:r>
                        <a:rPr lang="en-US" sz="1000">
                          <a:effectLst/>
                          <a:latin typeface="+mn-lt"/>
                          <a:ea typeface="ヒラギノ明朝 Pro W3"/>
                          <a:cs typeface="Times New Roman" panose="02020603050405020304" pitchFamily="18" charset="0"/>
                        </a:rPr>
                        <a:t>Analyze in detail how an author’s ideas or claims are developed and refined by particular sentences, paragraphs, or larger portions of a text (e.g., a section or chapter).</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solidFill>
                            <a:srgbClr val="1E1E1E"/>
                          </a:solidFill>
                          <a:effectLst/>
                          <a:latin typeface="+mn-lt"/>
                          <a:ea typeface="ヒラギノ明朝 Pro W3"/>
                          <a:cs typeface="Calibri" panose="020F0502020204030204" pitchFamily="34" charset="0"/>
                        </a:rPr>
                        <a:t>Information/Explanatory</a:t>
                      </a:r>
                      <a:endParaRPr lang="en-US" sz="1000" b="0" dirty="0" smtClean="0">
                        <a:solidFill>
                          <a:schemeClr val="tx1"/>
                        </a:solidFill>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.W.2: </a:t>
                      </a:r>
                      <a:r>
                        <a:rPr lang="en-US" sz="1000" kern="1200" dirty="0" smtClean="0">
                          <a:solidFill>
                            <a:schemeClr val="tx1"/>
                          </a:solidFill>
                          <a:effectLst/>
                          <a:latin typeface="+mn-lt"/>
                          <a:ea typeface="+mn-ea"/>
                          <a:cs typeface="+mn-cs"/>
                        </a:rPr>
                        <a:t>Write informative/explanatory texts to examine and convey complex ideas, concepts, and information clearly and accurately through the effective selection, organization, and analysis of content.</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ヒラギノ明朝 Pro W3"/>
                          <a:cs typeface="Times New Roman" panose="02020603050405020304" pitchFamily="18" charset="0"/>
                        </a:rPr>
                        <a:t>.W.4</a:t>
                      </a:r>
                      <a:r>
                        <a:rPr lang="en-US" sz="1000" dirty="0">
                          <a:effectLst/>
                          <a:latin typeface="+mn-lt"/>
                          <a:ea typeface="ヒラギノ明朝 Pro W3"/>
                          <a:cs typeface="Times New Roman" panose="02020603050405020304" pitchFamily="18" charset="0"/>
                        </a:rPr>
                        <a:t>: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74783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9-10.L.3</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t>
                      </a:r>
                      <a:r>
                        <a:rPr lang="en-US" sz="1000" dirty="0">
                          <a:effectLst/>
                          <a:latin typeface="+mn-lt"/>
                          <a:ea typeface="Times New Roman" panose="02020603050405020304" pitchFamily="18" charset="0"/>
                          <a:cs typeface="Times New Roman" panose="02020603050405020304" pitchFamily="18" charset="0"/>
                        </a:rPr>
                        <a:t>Apply knowledge of language to understand how language functions in different contexts, to make effective choices for meaning or style, and to comprehend more fully when reading or </a:t>
                      </a:r>
                      <a:r>
                        <a:rPr lang="en-US" sz="1000" dirty="0" smtClean="0">
                          <a:effectLst/>
                          <a:latin typeface="+mn-lt"/>
                          <a:ea typeface="Times New Roman" panose="02020603050405020304" pitchFamily="18" charset="0"/>
                          <a:cs typeface="Times New Roman" panose="02020603050405020304" pitchFamily="18" charset="0"/>
                        </a:rPr>
                        <a:t>listening.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10</a:t>
            </a:fld>
            <a:endParaRPr lang="en-US">
              <a:solidFill>
                <a:prstClr val="black">
                  <a:tint val="75000"/>
                </a:prstClr>
              </a:solidFill>
              <a:latin typeface="Calibri"/>
            </a:endParaRPr>
          </a:p>
        </p:txBody>
      </p:sp>
    </p:spTree>
    <p:extLst>
      <p:ext uri="{BB962C8B-B14F-4D97-AF65-F5344CB8AC3E}">
        <p14:creationId xmlns:p14="http://schemas.microsoft.com/office/powerpoint/2010/main" val="17543315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Standards </a:t>
            </a:r>
            <a:r>
              <a:rPr lang="en-US" dirty="0"/>
              <a:t>Scope and Sequence, </a:t>
            </a:r>
            <a:r>
              <a:rPr lang="en-US" dirty="0" smtClean="0"/>
              <a:t>Grade 10</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11-12 ELA Scope and Sequence</a:t>
            </a:r>
            <a:endParaRPr lang="en-US" dirty="0"/>
          </a:p>
        </p:txBody>
      </p:sp>
      <p:sp>
        <p:nvSpPr>
          <p:cNvPr id="3" name="Slide Number Placeholder 2"/>
          <p:cNvSpPr>
            <a:spLocks noGrp="1"/>
          </p:cNvSpPr>
          <p:nvPr>
            <p:ph type="sldNum" sz="quarter" idx="16"/>
          </p:nvPr>
        </p:nvSpPr>
        <p:spPr/>
        <p:txBody>
          <a:bodyPr/>
          <a:lstStyle/>
          <a:p>
            <a:fld id="{CC5F7F06-EADD-463A-A735-0ECA7A2DBB6D}" type="slidenum">
              <a:rPr lang="en-US" smtClean="0"/>
              <a:t>11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81138060"/>
              </p:ext>
            </p:extLst>
          </p:nvPr>
        </p:nvGraphicFramePr>
        <p:xfrm>
          <a:off x="466723" y="881062"/>
          <a:ext cx="8229603" cy="5475289"/>
        </p:xfrm>
        <a:graphic>
          <a:graphicData uri="http://schemas.openxmlformats.org/drawingml/2006/table">
            <a:tbl>
              <a:tblPr firstRow="1" firstCol="1" bandRow="1">
                <a:tableStyleId>{5940675A-B579-460E-94D1-54222C63F5DA}</a:tableStyleId>
              </a:tblPr>
              <a:tblGrid>
                <a:gridCol w="878785"/>
                <a:gridCol w="878785"/>
                <a:gridCol w="878785"/>
                <a:gridCol w="932208"/>
                <a:gridCol w="985631"/>
                <a:gridCol w="878785"/>
                <a:gridCol w="878785"/>
                <a:gridCol w="932208"/>
                <a:gridCol w="985631"/>
              </a:tblGrid>
              <a:tr h="316820">
                <a:tc>
                  <a:txBody>
                    <a:bodyPr/>
                    <a:lstStyle/>
                    <a:p>
                      <a:pPr marL="0" marR="0">
                        <a:spcBef>
                          <a:spcPts val="0"/>
                        </a:spcBef>
                        <a:spcAft>
                          <a:spcPts val="0"/>
                        </a:spcAft>
                      </a:pPr>
                      <a:r>
                        <a:rPr lang="en-US" sz="1000" dirty="0">
                          <a:effectLst/>
                        </a:rPr>
                        <a:t>Quarter</a:t>
                      </a:r>
                    </a:p>
                    <a:p>
                      <a:pPr marL="0" marR="0">
                        <a:spcBef>
                          <a:spcPts val="0"/>
                        </a:spcBef>
                        <a:spcAft>
                          <a:spcPts val="0"/>
                        </a:spcAft>
                      </a:pPr>
                      <a:r>
                        <a:rPr lang="en-US" sz="1000" dirty="0">
                          <a:effectLst/>
                        </a:rPr>
                        <a:t> </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gridSpan="2">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r>
              <a:tr h="316820">
                <a:tc>
                  <a:txBody>
                    <a:bodyPr/>
                    <a:lstStyle/>
                    <a:p>
                      <a:pPr marL="0" marR="0">
                        <a:spcBef>
                          <a:spcPts val="0"/>
                        </a:spcBef>
                        <a:spcAft>
                          <a:spcPts val="0"/>
                        </a:spcAft>
                      </a:pPr>
                      <a:r>
                        <a:rPr lang="en-US" sz="1000">
                          <a:effectLst/>
                        </a:rPr>
                        <a:t>Unit</a:t>
                      </a:r>
                    </a:p>
                    <a:p>
                      <a:pPr marL="0" marR="0">
                        <a:spcBef>
                          <a:spcPts val="0"/>
                        </a:spcBef>
                        <a:spcAft>
                          <a:spcPts val="0"/>
                        </a:spcAft>
                      </a:pPr>
                      <a:r>
                        <a:rPr lang="en-US" sz="1000">
                          <a:effectLst/>
                        </a:rPr>
                        <a:t> </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5</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6</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7</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8</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633640">
                <a:tc rowSpan="2">
                  <a:txBody>
                    <a:bodyPr/>
                    <a:lstStyle/>
                    <a:p>
                      <a:pPr marL="0" marR="0">
                        <a:spcBef>
                          <a:spcPts val="0"/>
                        </a:spcBef>
                        <a:spcAft>
                          <a:spcPts val="0"/>
                        </a:spcAft>
                      </a:pPr>
                      <a:r>
                        <a:rPr lang="en-US" sz="1000">
                          <a:effectLst/>
                        </a:rPr>
                        <a:t>Reading</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3L, 4L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3I, 4I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6L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6I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5L, 7L, 9L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5I, 7I, 9I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5L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5I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Reading and Level of Text Complexity – Anchor Standard 10:  Read and comprehend complex literary and informational texts independently and proficiently.</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0460">
                <a:tc rowSpan="2">
                  <a:txBody>
                    <a:bodyPr/>
                    <a:lstStyle/>
                    <a:p>
                      <a:pPr marL="0" marR="0">
                        <a:spcBef>
                          <a:spcPts val="0"/>
                        </a:spcBef>
                        <a:spcAft>
                          <a:spcPts val="0"/>
                        </a:spcAft>
                      </a:pPr>
                      <a:r>
                        <a:rPr lang="en-US" sz="1000" dirty="0">
                          <a:effectLst/>
                        </a:rPr>
                        <a:t>Writing</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4, 5, 6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Writing – Standard 10: Write routinely over extended time frames (time for research, reflection, and revision) and shorter time frames (a single sitting or a day or two) for a range of tasks, purposes, and audiences.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5230">
                <a:tc>
                  <a:txBody>
                    <a:bodyPr/>
                    <a:lstStyle/>
                    <a:p>
                      <a:pPr marL="0" marR="0">
                        <a:spcBef>
                          <a:spcPts val="0"/>
                        </a:spcBef>
                        <a:spcAft>
                          <a:spcPts val="0"/>
                        </a:spcAft>
                      </a:pPr>
                      <a:r>
                        <a:rPr lang="en-US" sz="1000" dirty="0">
                          <a:effectLst/>
                        </a:rPr>
                        <a:t>Language</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2148679">
                <a:tc gridSpan="9">
                  <a:txBody>
                    <a:bodyPr/>
                    <a:lstStyle/>
                    <a:p>
                      <a:pPr marL="0" marR="0">
                        <a:spcBef>
                          <a:spcPts val="0"/>
                        </a:spcBef>
                        <a:spcAft>
                          <a:spcPts val="0"/>
                        </a:spcAft>
                      </a:pPr>
                      <a:r>
                        <a:rPr lang="en-US" sz="1000" dirty="0">
                          <a:effectLst/>
                        </a:rPr>
                        <a:t>College and Career Readiness Anchor Standards for Speaking and Listening </a:t>
                      </a:r>
                    </a:p>
                    <a:p>
                      <a:pPr marL="0" marR="0">
                        <a:spcBef>
                          <a:spcPts val="0"/>
                        </a:spcBef>
                        <a:spcAft>
                          <a:spcPts val="0"/>
                        </a:spcAft>
                      </a:pPr>
                      <a:r>
                        <a:rPr lang="en-US" sz="1000" dirty="0" smtClean="0">
                          <a:effectLst/>
                        </a:rPr>
                        <a:t>The </a:t>
                      </a:r>
                      <a:r>
                        <a:rPr lang="en-US" sz="1000" dirty="0">
                          <a:effectLst/>
                        </a:rPr>
                        <a:t>standards on the following pages define what students should understand and be able to do by the end of each grade. They correspond to the College and Career Readiness (CCR) anchor standards below by number. The CCR and grade-specific standards are necessary complements—the former providing broad standards, the latter providing additional specificity—that together define the skills and understandings that all students must demonstrate. </a:t>
                      </a:r>
                    </a:p>
                    <a:p>
                      <a:pPr marL="0" marR="0">
                        <a:lnSpc>
                          <a:spcPts val="1500"/>
                        </a:lnSpc>
                        <a:spcBef>
                          <a:spcPts val="0"/>
                        </a:spcBef>
                        <a:spcAft>
                          <a:spcPts val="0"/>
                        </a:spcAft>
                      </a:pPr>
                      <a:r>
                        <a:rPr lang="en-US" sz="1000" dirty="0">
                          <a:effectLst/>
                        </a:rPr>
                        <a:t> </a:t>
                      </a:r>
                    </a:p>
                    <a:p>
                      <a:pPr marL="0" marR="0">
                        <a:lnSpc>
                          <a:spcPts val="1500"/>
                        </a:lnSpc>
                        <a:spcBef>
                          <a:spcPts val="0"/>
                        </a:spcBef>
                        <a:spcAft>
                          <a:spcPts val="0"/>
                        </a:spcAft>
                      </a:pPr>
                      <a:r>
                        <a:rPr lang="en-US" sz="1000" dirty="0">
                          <a:effectLst/>
                        </a:rPr>
                        <a:t>Note on range and content of student speaking and listening</a:t>
                      </a:r>
                    </a:p>
                    <a:p>
                      <a:pPr marL="0" marR="0">
                        <a:spcBef>
                          <a:spcPts val="0"/>
                        </a:spcBef>
                        <a:spcAft>
                          <a:spcPts val="0"/>
                        </a:spcAft>
                      </a:pPr>
                      <a:r>
                        <a:rPr lang="en-US" sz="1000" dirty="0">
                          <a:effectLst/>
                        </a:rPr>
                        <a:t>To build a foundation for college and career readiness, students must have ample opportunities to take part in a variety of rich, structured conversations—as part of a whole class, in small groups, and with a partner. Being productive members of these conversations requires that students contribute accurate, relevant information; respond to and develop what others have said; make comparisons and contrasts; and analyze and synthesize a multitude of ideas in various domains.</a:t>
                      </a:r>
                    </a:p>
                    <a:p>
                      <a:pPr marL="0" marR="0">
                        <a:spcBef>
                          <a:spcPts val="0"/>
                        </a:spcBef>
                        <a:spcAft>
                          <a:spcPts val="0"/>
                        </a:spcAft>
                      </a:pPr>
                      <a:r>
                        <a:rPr lang="en-US" sz="1000" dirty="0">
                          <a:effectLst/>
                        </a:rPr>
                        <a:t> </a:t>
                      </a:r>
                    </a:p>
                    <a:p>
                      <a:pPr marL="0" marR="0">
                        <a:spcBef>
                          <a:spcPts val="0"/>
                        </a:spcBef>
                        <a:spcAft>
                          <a:spcPts val="0"/>
                        </a:spcAft>
                      </a:pPr>
                      <a:r>
                        <a:rPr lang="en-US" sz="1000" dirty="0" smtClean="0">
                          <a:effectLst/>
                        </a:rPr>
                        <a:t>The </a:t>
                      </a:r>
                      <a:r>
                        <a:rPr lang="en-US" sz="1000" dirty="0">
                          <a:effectLst/>
                        </a:rPr>
                        <a:t>standards should be incorporated across all units.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4095016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a:t>
            </a:r>
            <a:r>
              <a:rPr lang="en-US" dirty="0" smtClean="0"/>
              <a:t>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07038525"/>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1</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Literature</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.RL.3: Analyze how complex characters (e.g., those with multiple or conflicting motivations) develop over the course of a text, interact with other characters, and advance the plot or develop the theme.</a:t>
                      </a:r>
                    </a:p>
                    <a:p>
                      <a:pPr marL="0" marR="0">
                        <a:spcBef>
                          <a:spcPts val="0"/>
                        </a:spcBef>
                        <a:spcAft>
                          <a:spcPts val="0"/>
                        </a:spcAft>
                      </a:pPr>
                      <a:r>
                        <a:rPr lang="en-US" sz="1000">
                          <a:effectLst/>
                          <a:latin typeface="+mn-lt"/>
                          <a:ea typeface="ヒラギノ明朝 Pro W3"/>
                          <a:cs typeface="Times New Roman" panose="02020603050405020304" pitchFamily="18" charset="0"/>
                        </a:rPr>
                        <a:t>9-10.RL.4: Determine the meaning of words and phrases as they are used in the text, including figurative and connotative meanings; analyze the cumulative impact of specific word choices on meaning and tone (e.g., how the language evokes a sense of time and place; how it sets a formal or informal tone).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Narrative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.W.3</a:t>
                      </a:r>
                      <a:r>
                        <a:rPr lang="en-US" sz="1000" dirty="0">
                          <a:effectLst/>
                          <a:latin typeface="+mn-lt"/>
                          <a:ea typeface="Times New Roman" panose="02020603050405020304" pitchFamily="18" charset="0"/>
                          <a:cs typeface="Times New Roman" panose="02020603050405020304" pitchFamily="18" charset="0"/>
                        </a:rPr>
                        <a:t>:</a:t>
                      </a:r>
                      <a:r>
                        <a:rPr lang="en-US" sz="1000" dirty="0">
                          <a:effectLst/>
                          <a:latin typeface="+mn-lt"/>
                          <a:ea typeface="ヒラギノ明朝 Pro W3"/>
                          <a:cs typeface="Times New Roman" panose="02020603050405020304" pitchFamily="18" charset="0"/>
                        </a:rPr>
                        <a:t> Write narratives to develop real or imagined experiences or events using effective technique, well-chosen details, and well-structured event sequences.</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217170" marR="0" indent="-228600">
                        <a:spcBef>
                          <a:spcPts val="300"/>
                        </a:spcBef>
                        <a:spcAft>
                          <a:spcPts val="0"/>
                        </a:spcAft>
                      </a:pPr>
                      <a:r>
                        <a:rPr lang="en-US" sz="1000" dirty="0">
                          <a:effectLst/>
                          <a:latin typeface="+mn-lt"/>
                          <a:ea typeface="Times New Roman" panose="02020603050405020304" pitchFamily="18" charset="0"/>
                          <a:cs typeface="Times New Roman" panose="02020603050405020304" pitchFamily="18" charset="0"/>
                        </a:rPr>
                        <a:t> </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12</a:t>
            </a:fld>
            <a:endParaRPr lang="en-US"/>
          </a:p>
        </p:txBody>
      </p:sp>
    </p:spTree>
    <p:extLst>
      <p:ext uri="{BB962C8B-B14F-4D97-AF65-F5344CB8AC3E}">
        <p14:creationId xmlns:p14="http://schemas.microsoft.com/office/powerpoint/2010/main" val="14980080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a:t>
            </a:r>
            <a:r>
              <a:rPr lang="en-US" dirty="0"/>
              <a:t>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00256646"/>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2</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.RI.3: Analyze how the author unfolds an analysis or series of ideas or events, including the order in which the points are made, how they are introduced and developed, and the connections that are drawn between them.</a:t>
                      </a:r>
                    </a:p>
                    <a:p>
                      <a:pPr marL="0" marR="0">
                        <a:spcBef>
                          <a:spcPts val="0"/>
                        </a:spcBef>
                        <a:spcAft>
                          <a:spcPts val="0"/>
                        </a:spcAft>
                      </a:pPr>
                      <a:r>
                        <a:rPr lang="en-US" sz="1000" dirty="0">
                          <a:effectLst/>
                          <a:latin typeface="+mn-lt"/>
                          <a:ea typeface="ヒラギノ明朝 Pro W3"/>
                          <a:cs typeface="Cambria" panose="02040503050406030204" pitchFamily="18" charset="0"/>
                        </a:rPr>
                        <a:t>9-10.RI.4:</a:t>
                      </a:r>
                      <a:r>
                        <a:rPr lang="en-US" sz="1000" dirty="0">
                          <a:effectLst/>
                          <a:latin typeface="+mn-lt"/>
                          <a:ea typeface="ヒラギノ明朝 Pro W3"/>
                          <a:cs typeface="Times New Roman" panose="02020603050405020304" pitchFamily="18" charset="0"/>
                        </a:rPr>
                        <a:t> Determine the meaning of words and phrases as they are used in a text, including figurative, connotative, and technical meanings; analyze the cumulative impact of specific word choices on meaning and tone (e.g., how the language of a court opinion differs from that of a newspaper).</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Narrative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.W.3</a:t>
                      </a:r>
                      <a:r>
                        <a:rPr lang="en-US" sz="1000" dirty="0">
                          <a:effectLst/>
                          <a:latin typeface="+mn-lt"/>
                          <a:ea typeface="Times New Roman" panose="02020603050405020304" pitchFamily="18" charset="0"/>
                          <a:cs typeface="Times New Roman" panose="02020603050405020304" pitchFamily="18" charset="0"/>
                        </a:rPr>
                        <a:t>:</a:t>
                      </a:r>
                      <a:r>
                        <a:rPr lang="en-US" sz="1000" dirty="0">
                          <a:effectLst/>
                          <a:latin typeface="+mn-lt"/>
                          <a:ea typeface="ヒラギノ明朝 Pro W3"/>
                          <a:cs typeface="Times New Roman" panose="02020603050405020304" pitchFamily="18" charset="0"/>
                        </a:rPr>
                        <a:t> Write narratives to develop real or imagined experiences or events using effective technique, well-chosen details, and well-structured event sequences.</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Times New Roman" panose="02020603050405020304" pitchFamily="18" charset="0"/>
                          <a:cs typeface="Times New Roman" panose="02020603050405020304" pitchFamily="18" charset="0"/>
                        </a:rPr>
                        <a:t>9-10.W.6: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13</a:t>
            </a:fld>
            <a:endParaRPr lang="en-US"/>
          </a:p>
        </p:txBody>
      </p:sp>
    </p:spTree>
    <p:extLst>
      <p:ext uri="{BB962C8B-B14F-4D97-AF65-F5344CB8AC3E}">
        <p14:creationId xmlns:p14="http://schemas.microsoft.com/office/powerpoint/2010/main" val="347111328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3270611696"/>
              </p:ext>
            </p:extLst>
          </p:nvPr>
        </p:nvGraphicFramePr>
        <p:xfrm>
          <a:off x="457200" y="843338"/>
          <a:ext cx="8229600" cy="541458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3</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58461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.RL.6: Analyze a particular point of view or cultural experience reflected in a work of literature from outside the United States, drawing on a wide reading of world literature.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effectLst/>
                          <a:latin typeface="+mn-lt"/>
                          <a:ea typeface="ヒラギノ明朝 Pro W3"/>
                          <a:cs typeface="RotisSansSerif-Light"/>
                        </a:rPr>
                        <a:t>9-10.W.</a:t>
                      </a:r>
                      <a:r>
                        <a:rPr lang="en-US" sz="1000" dirty="0" smtClean="0">
                          <a:solidFill>
                            <a:srgbClr val="000000"/>
                          </a:solidFill>
                          <a:effectLst/>
                          <a:latin typeface="+mn-lt"/>
                          <a:ea typeface="ヒラギノ明朝 Pro W3"/>
                          <a:cs typeface="Cambria" panose="02040503050406030204" pitchFamily="18" charset="0"/>
                        </a:rPr>
                        <a:t>7</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662112">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14</a:t>
            </a:fld>
            <a:endParaRPr lang="en-US">
              <a:solidFill>
                <a:prstClr val="black">
                  <a:tint val="75000"/>
                </a:prstClr>
              </a:solidFill>
              <a:latin typeface="Calibri"/>
            </a:endParaRPr>
          </a:p>
        </p:txBody>
      </p:sp>
    </p:spTree>
    <p:extLst>
      <p:ext uri="{BB962C8B-B14F-4D97-AF65-F5344CB8AC3E}">
        <p14:creationId xmlns:p14="http://schemas.microsoft.com/office/powerpoint/2010/main" val="40202393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718322447"/>
              </p:ext>
            </p:extLst>
          </p:nvPr>
        </p:nvGraphicFramePr>
        <p:xfrm>
          <a:off x="457200" y="843338"/>
          <a:ext cx="8229600" cy="551174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4</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408405">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Informational Text</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.RI.6:</a:t>
                      </a:r>
                      <a:r>
                        <a:rPr lang="en-US" sz="1000">
                          <a:effectLst/>
                          <a:latin typeface="+mn-lt"/>
                          <a:ea typeface="ヒラギノ明朝 Pro W3"/>
                          <a:cs typeface="Cambria" panose="02040503050406030204" pitchFamily="18" charset="0"/>
                        </a:rPr>
                        <a:t> Determine an author’s point of view or purpose in a text and analyze how an author uses rhetoric to advance that point of view or purpose.</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effectLst/>
                          <a:latin typeface="+mn-lt"/>
                          <a:ea typeface="ヒラギノ明朝 Pro W3"/>
                          <a:cs typeface="Cambria" panose="02040503050406030204" pitchFamily="18" charset="0"/>
                        </a:rPr>
                        <a:t>9-10.RI.8:</a:t>
                      </a:r>
                      <a:r>
                        <a:rPr lang="en-US" sz="1000">
                          <a:solidFill>
                            <a:srgbClr val="000000"/>
                          </a:solidFill>
                          <a:effectLst/>
                          <a:latin typeface="+mn-lt"/>
                          <a:ea typeface="ヒラギノ明朝 Pro W3"/>
                          <a:cs typeface="Times New Roman" panose="02020603050405020304" pitchFamily="18" charset="0"/>
                        </a:rPr>
                        <a:t> Delineate and evaluate the argument and specific claims in a text, assessing whether the reasoning is valid and the evidence is relevant and sufficient; identify false statements and fallacious reasoning.</a:t>
                      </a:r>
                      <a:endParaRPr lang="en-US" sz="100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15</a:t>
            </a:fld>
            <a:endParaRPr lang="en-US">
              <a:solidFill>
                <a:prstClr val="black">
                  <a:tint val="75000"/>
                </a:prstClr>
              </a:solidFill>
              <a:latin typeface="Calibri"/>
            </a:endParaRPr>
          </a:p>
        </p:txBody>
      </p:sp>
    </p:spTree>
    <p:extLst>
      <p:ext uri="{BB962C8B-B14F-4D97-AF65-F5344CB8AC3E}">
        <p14:creationId xmlns:p14="http://schemas.microsoft.com/office/powerpoint/2010/main" val="31736870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a:t>
            </a:r>
            <a:r>
              <a:rPr lang="en-US" dirty="0" smtClean="0"/>
              <a:t>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40824559"/>
              </p:ext>
            </p:extLst>
          </p:nvPr>
        </p:nvGraphicFramePr>
        <p:xfrm>
          <a:off x="457200" y="843338"/>
          <a:ext cx="8229600" cy="5444725"/>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5</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66081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.RL.5: Analyze how an author’s choices concerning how to structure a text, order events within it (e.g., parallel plots), and manipulate time (e.g., pacing, flashbacks) create such effects as mystery, tension, or surprise.</a:t>
                      </a:r>
                    </a:p>
                    <a:p>
                      <a:pPr marL="0" marR="0">
                        <a:spcBef>
                          <a:spcPts val="0"/>
                        </a:spcBef>
                        <a:spcAft>
                          <a:spcPts val="0"/>
                        </a:spcAft>
                      </a:pPr>
                      <a:r>
                        <a:rPr lang="en-US" sz="1000" dirty="0" smtClean="0">
                          <a:effectLst/>
                          <a:latin typeface="+mn-lt"/>
                          <a:ea typeface="ヒラギノ明朝 Pro W3"/>
                          <a:cs typeface="Times New Roman" panose="02020603050405020304" pitchFamily="18" charset="0"/>
                        </a:rPr>
                        <a:t>9-10.RL.</a:t>
                      </a:r>
                      <a:r>
                        <a:rPr lang="en-US" sz="1000" dirty="0" smtClean="0">
                          <a:solidFill>
                            <a:srgbClr val="000000"/>
                          </a:solidFill>
                          <a:effectLst/>
                          <a:latin typeface="+mn-lt"/>
                          <a:ea typeface="ヒラギノ明朝 Pro W3"/>
                          <a:cs typeface="Cambria" panose="02040503050406030204" pitchFamily="18" charset="0"/>
                        </a:rPr>
                        <a:t>7</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Analyze the representation of a subject or a key scene in two different artistic mediums, including what is emphasized or absent in each treatment (e.g., Auden’s “</a:t>
                      </a:r>
                      <a:r>
                        <a:rPr lang="en-US" sz="1000" dirty="0" err="1">
                          <a:effectLst/>
                          <a:latin typeface="+mn-lt"/>
                          <a:ea typeface="ヒラギノ明朝 Pro W3"/>
                          <a:cs typeface="Times New Roman" panose="02020603050405020304" pitchFamily="18" charset="0"/>
                        </a:rPr>
                        <a:t>Musée</a:t>
                      </a:r>
                      <a:r>
                        <a:rPr lang="en-US" sz="1000" dirty="0">
                          <a:effectLst/>
                          <a:latin typeface="+mn-lt"/>
                          <a:ea typeface="ヒラギノ明朝 Pro W3"/>
                          <a:cs typeface="Times New Roman" panose="02020603050405020304" pitchFamily="18" charset="0"/>
                        </a:rPr>
                        <a:t> des Beaux Arts” and Breughel’s </a:t>
                      </a:r>
                      <a:r>
                        <a:rPr lang="en-US" sz="1000" i="1" dirty="0">
                          <a:effectLst/>
                          <a:latin typeface="+mn-lt"/>
                          <a:ea typeface="ヒラギノ明朝 Pro W3"/>
                          <a:cs typeface="Times New Roman" panose="02020603050405020304" pitchFamily="18" charset="0"/>
                        </a:rPr>
                        <a:t>Landscape with the Fall of Icarus</a:t>
                      </a:r>
                      <a:r>
                        <a:rPr lang="en-US" sz="1000" dirty="0">
                          <a:effectLst/>
                          <a:latin typeface="+mn-lt"/>
                          <a:ea typeface="ヒラギノ明朝 Pro W3"/>
                          <a:cs typeface="Times New Roman" panose="02020603050405020304" pitchFamily="18" charset="0"/>
                        </a:rPr>
                        <a:t>).  </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9-10.RL.9:</a:t>
                      </a:r>
                      <a:r>
                        <a:rPr lang="en-US" sz="1000" dirty="0">
                          <a:effectLst/>
                          <a:latin typeface="+mn-lt"/>
                          <a:ea typeface="ヒラギノ明朝 Pro W3"/>
                          <a:cs typeface="Times New Roman" panose="02020603050405020304" pitchFamily="18" charset="0"/>
                        </a:rPr>
                        <a:t> Analyze how an author draws on and transforms source material in a specific work (e.g., how Shakespeare treats a theme or topic from Ovid or the Bible or how a later author draws on a play by Shakespeare).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61605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16</a:t>
            </a:fld>
            <a:endParaRPr lang="en-US"/>
          </a:p>
        </p:txBody>
      </p:sp>
    </p:spTree>
    <p:extLst>
      <p:ext uri="{BB962C8B-B14F-4D97-AF65-F5344CB8AC3E}">
        <p14:creationId xmlns:p14="http://schemas.microsoft.com/office/powerpoint/2010/main" val="395096100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a:t>
            </a:r>
            <a:r>
              <a:rPr lang="en-US" dirty="0" smtClean="0"/>
              <a:t>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71118612"/>
              </p:ext>
            </p:extLst>
          </p:nvPr>
        </p:nvGraphicFramePr>
        <p:xfrm>
          <a:off x="457200" y="843338"/>
          <a:ext cx="8229600" cy="550031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6</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Informational Text</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.RI.5: Analyze in detail how an author’s ideas or claims are developed and refined by particular sentences, paragraphs, or larger portions of a text (e.g., a section or chapter).</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ヒラギノ明朝 Pro W3"/>
                          <a:cs typeface="Times New Roman" panose="02020603050405020304" pitchFamily="18" charset="0"/>
                        </a:rPr>
                        <a:t>.RI.</a:t>
                      </a:r>
                      <a:r>
                        <a:rPr lang="en-US" sz="1000" dirty="0" smtClean="0">
                          <a:solidFill>
                            <a:srgbClr val="000000"/>
                          </a:solidFill>
                          <a:effectLst/>
                          <a:latin typeface="+mn-lt"/>
                          <a:ea typeface="ヒラギノ明朝 Pro W3"/>
                          <a:cs typeface="Cambria" panose="02040503050406030204" pitchFamily="18" charset="0"/>
                        </a:rPr>
                        <a:t>7</a:t>
                      </a:r>
                      <a:r>
                        <a:rPr lang="en-US" sz="1000" dirty="0">
                          <a:effectLst/>
                          <a:latin typeface="+mn-lt"/>
                          <a:ea typeface="ヒラギノ明朝 Pro W3"/>
                          <a:cs typeface="Times New Roman" panose="02020603050405020304" pitchFamily="18" charset="0"/>
                        </a:rPr>
                        <a:t>: Analyze various accounts of a subject told in different mediums (e.g., a person’s life story in both print and multimedia), determining which details are emphasized in each account.</a:t>
                      </a:r>
                    </a:p>
                    <a:p>
                      <a:pPr marL="0" marR="0">
                        <a:spcBef>
                          <a:spcPts val="0"/>
                        </a:spcBef>
                        <a:spcAft>
                          <a:spcPts val="0"/>
                        </a:spcAft>
                      </a:pPr>
                      <a:r>
                        <a:rPr lang="en-US" sz="1000" dirty="0">
                          <a:effectLst/>
                          <a:latin typeface="+mn-lt"/>
                          <a:ea typeface="ヒラギノ明朝 Pro W3"/>
                          <a:cs typeface="Cambria" panose="02040503050406030204" pitchFamily="18" charset="0"/>
                        </a:rPr>
                        <a:t>9-10.RI.8:</a:t>
                      </a:r>
                      <a:r>
                        <a:rPr lang="en-US" sz="1000" dirty="0">
                          <a:solidFill>
                            <a:srgbClr val="000000"/>
                          </a:solidFill>
                          <a:effectLst/>
                          <a:latin typeface="+mn-lt"/>
                          <a:ea typeface="ヒラギノ明朝 Pro W3"/>
                          <a:cs typeface="Times New Roman" panose="02020603050405020304" pitchFamily="18" charset="0"/>
                        </a:rPr>
                        <a:t> Delineate and evaluate the argument and specific claims in a text, assessing whether the reasoning is valid and the evidence is relevant and sufficient; identify false statements and fallacious reasoning.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Times New Roman" panose="02020603050405020304" pitchFamily="18" charset="0"/>
                        </a:rPr>
                        <a:t>9-10.RI.9:</a:t>
                      </a:r>
                      <a:r>
                        <a:rPr lang="en-US" sz="1000" dirty="0">
                          <a:effectLst/>
                          <a:latin typeface="+mn-lt"/>
                          <a:ea typeface="ヒラギノ明朝 Pro W3"/>
                          <a:cs typeface="Calibri" panose="020F0502020204030204" pitchFamily="34" charset="0"/>
                        </a:rPr>
                        <a:t> Analyze seminal U.S. documents of historical and literary significance (e.g., Washington’s Farewell Address, the Gettysburg Address, Roosevelt’s Four Freedoms speech, King’s “Letter from Birmingham Jail”), including how they address related themes and concepts</a:t>
                      </a:r>
                      <a:r>
                        <a:rPr lang="en-US" sz="1000" dirty="0">
                          <a:effectLst/>
                          <a:latin typeface="+mn-lt"/>
                          <a:ea typeface="ヒラギノ明朝 Pro W3"/>
                          <a:cs typeface="Times New Roman" panose="02020603050405020304" pitchFamily="18" charset="0"/>
                        </a:rPr>
                        <a:t>.</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Argumentative</a:t>
                      </a:r>
                      <a:endParaRPr lang="en-US" sz="1000" dirty="0">
                        <a:effectLst/>
                        <a:latin typeface="+mn-lt"/>
                        <a:ea typeface="ヒラギノ明朝 Pro W3"/>
                        <a:cs typeface="Times New Roman" panose="02020603050405020304" pitchFamily="18" charset="0"/>
                      </a:endParaRPr>
                    </a:p>
                    <a:p>
                      <a:pPr marL="0" marR="0">
                        <a:spcBef>
                          <a:spcPts val="300"/>
                        </a:spcBef>
                        <a:spcAft>
                          <a:spcPts val="30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.W.1: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txBody>
                  <a:tcPr marL="68580" marR="68580" marT="0" marB="0"/>
                </a:tc>
              </a:tr>
              <a:tr h="1320775">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17</a:t>
            </a:fld>
            <a:endParaRPr lang="en-US"/>
          </a:p>
        </p:txBody>
      </p:sp>
    </p:spTree>
    <p:extLst>
      <p:ext uri="{BB962C8B-B14F-4D97-AF65-F5344CB8AC3E}">
        <p14:creationId xmlns:p14="http://schemas.microsoft.com/office/powerpoint/2010/main" val="169672423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a:t>
            </a:r>
            <a:r>
              <a:rPr lang="en-US" dirty="0" smtClean="0"/>
              <a:t>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3438635230"/>
              </p:ext>
            </p:extLst>
          </p:nvPr>
        </p:nvGraphicFramePr>
        <p:xfrm>
          <a:off x="457200" y="843338"/>
          <a:ext cx="8229600" cy="558161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7</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.RL.5: Analyze how an author’s choices concerning how to structure a text, order events within it (e.g., parallel plots), and manipulate time (e.g., pacing, flashbacks) create such effects as mystery, tension, or surprise.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solidFill>
                            <a:srgbClr val="1E1E1E"/>
                          </a:solidFill>
                          <a:effectLst/>
                          <a:latin typeface="+mn-lt"/>
                          <a:ea typeface="ヒラギノ明朝 Pro W3"/>
                          <a:cs typeface="Calibri" panose="020F0502020204030204" pitchFamily="34" charset="0"/>
                        </a:rPr>
                        <a:t>Information/Explanatory</a:t>
                      </a:r>
                      <a:endParaRPr lang="en-US" sz="1000" b="0" dirty="0" smtClean="0">
                        <a:solidFill>
                          <a:schemeClr val="tx1"/>
                        </a:solidFill>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.W.2</a:t>
                      </a:r>
                      <a:r>
                        <a:rPr lang="en-US" sz="1000" dirty="0">
                          <a:effectLst/>
                          <a:latin typeface="+mn-lt"/>
                          <a:ea typeface="Times New Roman" panose="02020603050405020304" pitchFamily="18" charset="0"/>
                          <a:cs typeface="Times New Roman" panose="02020603050405020304" pitchFamily="18" charset="0"/>
                        </a:rPr>
                        <a:t>: </a:t>
                      </a:r>
                      <a:r>
                        <a:rPr lang="en-US" sz="1000" kern="1200" dirty="0" smtClean="0">
                          <a:solidFill>
                            <a:schemeClr val="tx1"/>
                          </a:solidFill>
                          <a:effectLst/>
                          <a:latin typeface="+mn-lt"/>
                          <a:ea typeface="+mn-ea"/>
                          <a:cs typeface="+mn-cs"/>
                        </a:rPr>
                        <a:t>Write informative/explanatory texts to examine and convey complex ideas, concepts, and information clearly and accurately through the effective selection, organization, and analysis of content.</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.W.4</a:t>
                      </a:r>
                      <a:r>
                        <a:rPr lang="en-US" sz="1000" dirty="0">
                          <a:effectLst/>
                          <a:latin typeface="+mn-lt"/>
                          <a:cs typeface="Times New Roman" panose="02020603050405020304" pitchFamily="18" charset="0"/>
                        </a:rPr>
                        <a:t>: Produce clear and coherent writing in which the development, organization, and style are appropriate to task, purpose, and audience. (Grade-specific expectations for writing types are defined in standards 1–3 above.)</a:t>
                      </a:r>
                    </a:p>
                    <a:p>
                      <a:r>
                        <a:rPr lang="en-US" sz="1000" dirty="0">
                          <a:effectLst/>
                          <a:latin typeface="+mn-lt"/>
                          <a:cs typeface="Times New Roman" panose="02020603050405020304" pitchFamily="18" charset="0"/>
                        </a:rPr>
                        <a:t>9-10.W.5: Develop and strengthen writing as needed by planning, revising, editing, rewriting, or trying a new approach, </a:t>
                      </a:r>
                      <a:r>
                        <a:rPr lang="en-US" sz="1000" dirty="0">
                          <a:effectLst/>
                          <a:latin typeface="+mn-lt"/>
                          <a:cs typeface="RotisSansSerif-Light"/>
                        </a:rPr>
                        <a:t>focusing on addressing what is most significant for a specific purpose and audience.</a:t>
                      </a:r>
                      <a:endParaRPr lang="en-US" sz="1000" dirty="0">
                        <a:effectLst/>
                        <a:latin typeface="+mn-lt"/>
                        <a:cs typeface="Times New Roman" panose="02020603050405020304" pitchFamily="18" charset="0"/>
                      </a:endParaRPr>
                    </a:p>
                    <a:p>
                      <a:r>
                        <a:rPr lang="en-US" sz="1000" dirty="0" smtClean="0">
                          <a:solidFill>
                            <a:srgbClr val="000000"/>
                          </a:solidFill>
                          <a:effectLst/>
                          <a:latin typeface="+mn-lt"/>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cs typeface="Cambria" panose="02040503050406030204" pitchFamily="18" charset="0"/>
                        </a:rPr>
                        <a:t>8</a:t>
                      </a:r>
                      <a:r>
                        <a:rPr lang="en-US" sz="1000" dirty="0">
                          <a:solidFill>
                            <a:srgbClr val="000000"/>
                          </a:solidFill>
                          <a:effectLst/>
                          <a:latin typeface="+mn-lt"/>
                          <a:cs typeface="Cambria" panose="02040503050406030204" pitchFamily="18" charset="0"/>
                        </a:rPr>
                        <a:t>: </a:t>
                      </a:r>
                      <a:r>
                        <a:rPr lang="en-US" sz="1000" dirty="0">
                          <a:effectLst/>
                          <a:latin typeface="+mn-lt"/>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r>
                        <a:rPr lang="en-US" sz="1000" dirty="0">
                          <a:solidFill>
                            <a:srgbClr val="000000"/>
                          </a:solidFill>
                          <a:effectLst/>
                          <a:latin typeface="+mn-lt"/>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9-10.L.3</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t>
                      </a:r>
                      <a:r>
                        <a:rPr lang="en-US" sz="1000" dirty="0">
                          <a:effectLst/>
                          <a:latin typeface="+mn-lt"/>
                          <a:ea typeface="Times New Roman" panose="02020603050405020304" pitchFamily="18" charset="0"/>
                          <a:cs typeface="Times New Roman" panose="02020603050405020304" pitchFamily="18" charset="0"/>
                        </a:rPr>
                        <a:t>Apply knowledge of language to understand how language functions in different contexts, to make effective choices for meaning or style, and to comprehend more fully when reading or </a:t>
                      </a:r>
                      <a:r>
                        <a:rPr lang="en-US" sz="1000" dirty="0" smtClean="0">
                          <a:effectLst/>
                          <a:latin typeface="+mn-lt"/>
                          <a:ea typeface="Times New Roman" panose="02020603050405020304" pitchFamily="18" charset="0"/>
                          <a:cs typeface="Times New Roman" panose="02020603050405020304" pitchFamily="18" charset="0"/>
                        </a:rPr>
                        <a:t>listening.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18</a:t>
            </a:fld>
            <a:endParaRPr lang="en-US">
              <a:solidFill>
                <a:prstClr val="black">
                  <a:tint val="75000"/>
                </a:prstClr>
              </a:solidFill>
              <a:latin typeface="Calibri"/>
            </a:endParaRPr>
          </a:p>
        </p:txBody>
      </p:sp>
    </p:spTree>
    <p:extLst>
      <p:ext uri="{BB962C8B-B14F-4D97-AF65-F5344CB8AC3E}">
        <p14:creationId xmlns:p14="http://schemas.microsoft.com/office/powerpoint/2010/main" val="67802526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a:t>
            </a:r>
            <a:r>
              <a:rPr lang="en-US" dirty="0" smtClean="0"/>
              <a:t>- Quarter: </a:t>
            </a:r>
            <a:r>
              <a:rPr lang="en-US" dirty="0" smtClean="0"/>
              <a:t>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222089057"/>
              </p:ext>
            </p:extLst>
          </p:nvPr>
        </p:nvGraphicFramePr>
        <p:xfrm>
          <a:off x="457200" y="824286"/>
          <a:ext cx="8229600" cy="548602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8</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417932">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Informational Text</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.RI.5:</a:t>
                      </a:r>
                      <a:r>
                        <a:rPr lang="en-US" sz="1000">
                          <a:effectLst/>
                          <a:latin typeface="+mn-lt"/>
                          <a:ea typeface="ヒラギノ明朝 Pro W3"/>
                          <a:cs typeface="Arial" panose="020B0604020202020204" pitchFamily="34" charset="0"/>
                        </a:rPr>
                        <a:t> </a:t>
                      </a:r>
                      <a:r>
                        <a:rPr lang="en-US" sz="1000">
                          <a:effectLst/>
                          <a:latin typeface="+mn-lt"/>
                          <a:ea typeface="ヒラギノ明朝 Pro W3"/>
                          <a:cs typeface="Times New Roman" panose="02020603050405020304" pitchFamily="18" charset="0"/>
                        </a:rPr>
                        <a:t>Analyze in detail how an author’s ideas or claims are developed and refined by particular sentences, paragraphs, or larger portions of a text (e.g., a section or chapter).</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solidFill>
                            <a:srgbClr val="1E1E1E"/>
                          </a:solidFill>
                          <a:effectLst/>
                          <a:latin typeface="+mn-lt"/>
                          <a:ea typeface="ヒラギノ明朝 Pro W3"/>
                          <a:cs typeface="Calibri" panose="020F0502020204030204" pitchFamily="34" charset="0"/>
                        </a:rPr>
                        <a:t>Information/Explanatory</a:t>
                      </a:r>
                      <a:endParaRPr lang="en-US" sz="1000" b="0" dirty="0" smtClean="0">
                        <a:solidFill>
                          <a:schemeClr val="tx1"/>
                        </a:solidFill>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.W.2: </a:t>
                      </a:r>
                      <a:r>
                        <a:rPr lang="en-US" sz="1000" kern="1200" dirty="0" smtClean="0">
                          <a:solidFill>
                            <a:schemeClr val="tx1"/>
                          </a:solidFill>
                          <a:effectLst/>
                          <a:latin typeface="+mn-lt"/>
                          <a:ea typeface="+mn-ea"/>
                          <a:cs typeface="+mn-cs"/>
                        </a:rPr>
                        <a:t>Write informative/explanatory texts to examine and convey complex ideas, concepts, and information clearly and accurately through the effective selection, organization, and analysis of content.</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ヒラギノ明朝 Pro W3"/>
                          <a:cs typeface="Times New Roman" panose="02020603050405020304" pitchFamily="18" charset="0"/>
                        </a:rPr>
                        <a:t>.W.4</a:t>
                      </a:r>
                      <a:r>
                        <a:rPr lang="en-US" sz="1000" dirty="0">
                          <a:effectLst/>
                          <a:latin typeface="+mn-lt"/>
                          <a:ea typeface="ヒラギノ明朝 Pro W3"/>
                          <a:cs typeface="Times New Roman" panose="02020603050405020304" pitchFamily="18" charset="0"/>
                        </a:rPr>
                        <a:t>: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74783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9-10.L.3</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t>
                      </a:r>
                      <a:r>
                        <a:rPr lang="en-US" sz="1000" dirty="0">
                          <a:effectLst/>
                          <a:latin typeface="+mn-lt"/>
                          <a:ea typeface="Times New Roman" panose="02020603050405020304" pitchFamily="18" charset="0"/>
                          <a:cs typeface="Times New Roman" panose="02020603050405020304" pitchFamily="18" charset="0"/>
                        </a:rPr>
                        <a:t>Apply knowledge of language to understand how language functions in different contexts, to make effective choices for meaning or style, and to comprehend more fully when reading or </a:t>
                      </a:r>
                      <a:r>
                        <a:rPr lang="en-US" sz="1000" dirty="0" smtClean="0">
                          <a:effectLst/>
                          <a:latin typeface="+mn-lt"/>
                          <a:ea typeface="Times New Roman" panose="02020603050405020304" pitchFamily="18" charset="0"/>
                          <a:cs typeface="Times New Roman" panose="02020603050405020304" pitchFamily="18" charset="0"/>
                        </a:rPr>
                        <a:t>listening.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19</a:t>
            </a:fld>
            <a:endParaRPr lang="en-US">
              <a:solidFill>
                <a:prstClr val="black">
                  <a:tint val="75000"/>
                </a:prstClr>
              </a:solidFill>
              <a:latin typeface="Calibri"/>
            </a:endParaRPr>
          </a:p>
        </p:txBody>
      </p:sp>
    </p:spTree>
    <p:extLst>
      <p:ext uri="{BB962C8B-B14F-4D97-AF65-F5344CB8AC3E}">
        <p14:creationId xmlns:p14="http://schemas.microsoft.com/office/powerpoint/2010/main" val="41741453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Standards </a:t>
            </a:r>
            <a:r>
              <a:rPr lang="en-US" dirty="0"/>
              <a:t>Scope and Sequence, </a:t>
            </a:r>
            <a:r>
              <a:rPr lang="en-US" dirty="0" smtClean="0"/>
              <a:t>Grade 9</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11-12 ELA Scope and Sequence</a:t>
            </a:r>
            <a:endParaRPr lang="en-US" dirty="0"/>
          </a:p>
        </p:txBody>
      </p:sp>
      <p:sp>
        <p:nvSpPr>
          <p:cNvPr id="3" name="Slide Number Placeholder 2"/>
          <p:cNvSpPr>
            <a:spLocks noGrp="1"/>
          </p:cNvSpPr>
          <p:nvPr>
            <p:ph type="sldNum" sz="quarter" idx="16"/>
          </p:nvPr>
        </p:nvSpPr>
        <p:spPr/>
        <p:txBody>
          <a:bodyPr/>
          <a:lstStyle/>
          <a:p>
            <a:fld id="{CC5F7F06-EADD-463A-A735-0ECA7A2DBB6D}" type="slidenum">
              <a:rPr lang="en-US" smtClean="0"/>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013288351"/>
              </p:ext>
            </p:extLst>
          </p:nvPr>
        </p:nvGraphicFramePr>
        <p:xfrm>
          <a:off x="466723" y="881062"/>
          <a:ext cx="8229603" cy="5475289"/>
        </p:xfrm>
        <a:graphic>
          <a:graphicData uri="http://schemas.openxmlformats.org/drawingml/2006/table">
            <a:tbl>
              <a:tblPr firstRow="1" firstCol="1" bandRow="1">
                <a:tableStyleId>{5940675A-B579-460E-94D1-54222C63F5DA}</a:tableStyleId>
              </a:tblPr>
              <a:tblGrid>
                <a:gridCol w="878785"/>
                <a:gridCol w="878785"/>
                <a:gridCol w="878785"/>
                <a:gridCol w="932208"/>
                <a:gridCol w="985631"/>
                <a:gridCol w="878785"/>
                <a:gridCol w="878785"/>
                <a:gridCol w="932208"/>
                <a:gridCol w="985631"/>
              </a:tblGrid>
              <a:tr h="316820">
                <a:tc>
                  <a:txBody>
                    <a:bodyPr/>
                    <a:lstStyle/>
                    <a:p>
                      <a:pPr marL="0" marR="0">
                        <a:spcBef>
                          <a:spcPts val="0"/>
                        </a:spcBef>
                        <a:spcAft>
                          <a:spcPts val="0"/>
                        </a:spcAft>
                      </a:pPr>
                      <a:r>
                        <a:rPr lang="en-US" sz="1000" dirty="0">
                          <a:effectLst/>
                        </a:rPr>
                        <a:t>Quarter</a:t>
                      </a:r>
                    </a:p>
                    <a:p>
                      <a:pPr marL="0" marR="0">
                        <a:spcBef>
                          <a:spcPts val="0"/>
                        </a:spcBef>
                        <a:spcAft>
                          <a:spcPts val="0"/>
                        </a:spcAft>
                      </a:pPr>
                      <a:r>
                        <a:rPr lang="en-US" sz="1000" dirty="0">
                          <a:effectLst/>
                        </a:rPr>
                        <a:t> </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gridSpan="2">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r>
              <a:tr h="316820">
                <a:tc>
                  <a:txBody>
                    <a:bodyPr/>
                    <a:lstStyle/>
                    <a:p>
                      <a:pPr marL="0" marR="0">
                        <a:spcBef>
                          <a:spcPts val="0"/>
                        </a:spcBef>
                        <a:spcAft>
                          <a:spcPts val="0"/>
                        </a:spcAft>
                      </a:pPr>
                      <a:r>
                        <a:rPr lang="en-US" sz="1000">
                          <a:effectLst/>
                        </a:rPr>
                        <a:t>Unit</a:t>
                      </a:r>
                    </a:p>
                    <a:p>
                      <a:pPr marL="0" marR="0">
                        <a:spcBef>
                          <a:spcPts val="0"/>
                        </a:spcBef>
                        <a:spcAft>
                          <a:spcPts val="0"/>
                        </a:spcAft>
                      </a:pPr>
                      <a:r>
                        <a:rPr lang="en-US" sz="1000">
                          <a:effectLst/>
                        </a:rPr>
                        <a:t> </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5</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6</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7</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8</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633640">
                <a:tc rowSpan="2">
                  <a:txBody>
                    <a:bodyPr/>
                    <a:lstStyle/>
                    <a:p>
                      <a:pPr marL="0" marR="0">
                        <a:spcBef>
                          <a:spcPts val="0"/>
                        </a:spcBef>
                        <a:spcAft>
                          <a:spcPts val="0"/>
                        </a:spcAft>
                      </a:pPr>
                      <a:r>
                        <a:rPr lang="en-US" sz="1000">
                          <a:effectLst/>
                        </a:rPr>
                        <a:t>Reading</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3L, 4L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3I, 4I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6L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6I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5L, 7L, 9L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5I, 7I, 9I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5L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5I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Reading and Level of Text Complexity – Anchor Standard 10:  Read and comprehend complex literary and informational texts independently and proficiently.</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0460">
                <a:tc rowSpan="2">
                  <a:txBody>
                    <a:bodyPr/>
                    <a:lstStyle/>
                    <a:p>
                      <a:pPr marL="0" marR="0">
                        <a:spcBef>
                          <a:spcPts val="0"/>
                        </a:spcBef>
                        <a:spcAft>
                          <a:spcPts val="0"/>
                        </a:spcAft>
                      </a:pPr>
                      <a:r>
                        <a:rPr lang="en-US" sz="1000" dirty="0">
                          <a:effectLst/>
                        </a:rPr>
                        <a:t>Writing</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4, 5, 6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Writing – Standard 10: Write routinely over extended time frames (time for research, reflection, and revision) and shorter time frames (a single sitting or a day or two) for a range of tasks, purposes, and audiences.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5230">
                <a:tc>
                  <a:txBody>
                    <a:bodyPr/>
                    <a:lstStyle/>
                    <a:p>
                      <a:pPr marL="0" marR="0">
                        <a:spcBef>
                          <a:spcPts val="0"/>
                        </a:spcBef>
                        <a:spcAft>
                          <a:spcPts val="0"/>
                        </a:spcAft>
                      </a:pPr>
                      <a:r>
                        <a:rPr lang="en-US" sz="1000" dirty="0">
                          <a:effectLst/>
                        </a:rPr>
                        <a:t>Language</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2148679">
                <a:tc gridSpan="9">
                  <a:txBody>
                    <a:bodyPr/>
                    <a:lstStyle/>
                    <a:p>
                      <a:pPr marL="0" marR="0">
                        <a:spcBef>
                          <a:spcPts val="0"/>
                        </a:spcBef>
                        <a:spcAft>
                          <a:spcPts val="0"/>
                        </a:spcAft>
                      </a:pPr>
                      <a:r>
                        <a:rPr lang="en-US" sz="1000" dirty="0">
                          <a:effectLst/>
                        </a:rPr>
                        <a:t>College and Career Readiness Anchor Standards for Speaking and Listening </a:t>
                      </a:r>
                    </a:p>
                    <a:p>
                      <a:pPr marL="0" marR="0">
                        <a:spcBef>
                          <a:spcPts val="0"/>
                        </a:spcBef>
                        <a:spcAft>
                          <a:spcPts val="0"/>
                        </a:spcAft>
                      </a:pPr>
                      <a:r>
                        <a:rPr lang="en-US" sz="1000" dirty="0" smtClean="0">
                          <a:effectLst/>
                        </a:rPr>
                        <a:t>The </a:t>
                      </a:r>
                      <a:r>
                        <a:rPr lang="en-US" sz="1000" dirty="0">
                          <a:effectLst/>
                        </a:rPr>
                        <a:t>standards on the following pages define what students should understand and be able to do by the end of each grade. They correspond to the College and Career Readiness (CCR) anchor standards below by number. The CCR and grade-specific standards are necessary complements—the former providing broad standards, the latter providing additional specificity—that together define the skills and understandings that all students must demonstrate. </a:t>
                      </a:r>
                    </a:p>
                    <a:p>
                      <a:pPr marL="0" marR="0">
                        <a:lnSpc>
                          <a:spcPts val="1500"/>
                        </a:lnSpc>
                        <a:spcBef>
                          <a:spcPts val="0"/>
                        </a:spcBef>
                        <a:spcAft>
                          <a:spcPts val="0"/>
                        </a:spcAft>
                      </a:pPr>
                      <a:r>
                        <a:rPr lang="en-US" sz="1000" dirty="0">
                          <a:effectLst/>
                        </a:rPr>
                        <a:t> </a:t>
                      </a:r>
                    </a:p>
                    <a:p>
                      <a:pPr marL="0" marR="0">
                        <a:lnSpc>
                          <a:spcPts val="1500"/>
                        </a:lnSpc>
                        <a:spcBef>
                          <a:spcPts val="0"/>
                        </a:spcBef>
                        <a:spcAft>
                          <a:spcPts val="0"/>
                        </a:spcAft>
                      </a:pPr>
                      <a:r>
                        <a:rPr lang="en-US" sz="1000" dirty="0">
                          <a:effectLst/>
                        </a:rPr>
                        <a:t>Note on range and content of student speaking and listening</a:t>
                      </a:r>
                    </a:p>
                    <a:p>
                      <a:pPr marL="0" marR="0">
                        <a:spcBef>
                          <a:spcPts val="0"/>
                        </a:spcBef>
                        <a:spcAft>
                          <a:spcPts val="0"/>
                        </a:spcAft>
                      </a:pPr>
                      <a:r>
                        <a:rPr lang="en-US" sz="1000" dirty="0">
                          <a:effectLst/>
                        </a:rPr>
                        <a:t>To build a foundation for college and career readiness, students must have ample opportunities to take part in a variety of rich, structured conversations—as part of a whole class, in small groups, and with a partner. Being productive members of these conversations requires that students contribute accurate, relevant information; respond to and develop what others have said; make comparisons and contrasts; and analyze and synthesize a multitude of ideas in various domains.</a:t>
                      </a:r>
                    </a:p>
                    <a:p>
                      <a:pPr marL="0" marR="0">
                        <a:spcBef>
                          <a:spcPts val="0"/>
                        </a:spcBef>
                        <a:spcAft>
                          <a:spcPts val="0"/>
                        </a:spcAft>
                      </a:pPr>
                      <a:r>
                        <a:rPr lang="en-US" sz="1000" dirty="0">
                          <a:effectLst/>
                        </a:rPr>
                        <a:t> </a:t>
                      </a:r>
                    </a:p>
                    <a:p>
                      <a:pPr marL="0" marR="0">
                        <a:spcBef>
                          <a:spcPts val="0"/>
                        </a:spcBef>
                        <a:spcAft>
                          <a:spcPts val="0"/>
                        </a:spcAft>
                      </a:pPr>
                      <a:r>
                        <a:rPr lang="en-US" sz="1000" dirty="0" smtClean="0">
                          <a:effectLst/>
                        </a:rPr>
                        <a:t>The </a:t>
                      </a:r>
                      <a:r>
                        <a:rPr lang="en-US" sz="1000" dirty="0">
                          <a:effectLst/>
                        </a:rPr>
                        <a:t>standards should be incorporated across all units.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04244037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Standards </a:t>
            </a:r>
            <a:r>
              <a:rPr lang="en-US" dirty="0"/>
              <a:t>Scope and Sequence, </a:t>
            </a:r>
            <a:r>
              <a:rPr lang="en-US" dirty="0" smtClean="0"/>
              <a:t>Grade 11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11-12 ELA Scope and Sequence</a:t>
            </a:r>
            <a:endParaRPr lang="en-US" dirty="0"/>
          </a:p>
        </p:txBody>
      </p:sp>
      <p:sp>
        <p:nvSpPr>
          <p:cNvPr id="3" name="Slide Number Placeholder 2"/>
          <p:cNvSpPr>
            <a:spLocks noGrp="1"/>
          </p:cNvSpPr>
          <p:nvPr>
            <p:ph type="sldNum" sz="quarter" idx="16"/>
          </p:nvPr>
        </p:nvSpPr>
        <p:spPr/>
        <p:txBody>
          <a:bodyPr/>
          <a:lstStyle/>
          <a:p>
            <a:fld id="{CC5F7F06-EADD-463A-A735-0ECA7A2DBB6D}" type="slidenum">
              <a:rPr lang="en-US" smtClean="0"/>
              <a:t>20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81138060"/>
              </p:ext>
            </p:extLst>
          </p:nvPr>
        </p:nvGraphicFramePr>
        <p:xfrm>
          <a:off x="466723" y="881062"/>
          <a:ext cx="8229603" cy="5475289"/>
        </p:xfrm>
        <a:graphic>
          <a:graphicData uri="http://schemas.openxmlformats.org/drawingml/2006/table">
            <a:tbl>
              <a:tblPr firstRow="1" firstCol="1" bandRow="1">
                <a:tableStyleId>{5940675A-B579-460E-94D1-54222C63F5DA}</a:tableStyleId>
              </a:tblPr>
              <a:tblGrid>
                <a:gridCol w="878785"/>
                <a:gridCol w="878785"/>
                <a:gridCol w="878785"/>
                <a:gridCol w="932208"/>
                <a:gridCol w="985631"/>
                <a:gridCol w="878785"/>
                <a:gridCol w="878785"/>
                <a:gridCol w="932208"/>
                <a:gridCol w="985631"/>
              </a:tblGrid>
              <a:tr h="316820">
                <a:tc>
                  <a:txBody>
                    <a:bodyPr/>
                    <a:lstStyle/>
                    <a:p>
                      <a:pPr marL="0" marR="0">
                        <a:spcBef>
                          <a:spcPts val="0"/>
                        </a:spcBef>
                        <a:spcAft>
                          <a:spcPts val="0"/>
                        </a:spcAft>
                      </a:pPr>
                      <a:r>
                        <a:rPr lang="en-US" sz="1000" dirty="0">
                          <a:effectLst/>
                        </a:rPr>
                        <a:t>Quarter</a:t>
                      </a:r>
                    </a:p>
                    <a:p>
                      <a:pPr marL="0" marR="0">
                        <a:spcBef>
                          <a:spcPts val="0"/>
                        </a:spcBef>
                        <a:spcAft>
                          <a:spcPts val="0"/>
                        </a:spcAft>
                      </a:pPr>
                      <a:r>
                        <a:rPr lang="en-US" sz="1000" dirty="0">
                          <a:effectLst/>
                        </a:rPr>
                        <a:t> </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gridSpan="2">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r>
              <a:tr h="316820">
                <a:tc>
                  <a:txBody>
                    <a:bodyPr/>
                    <a:lstStyle/>
                    <a:p>
                      <a:pPr marL="0" marR="0">
                        <a:spcBef>
                          <a:spcPts val="0"/>
                        </a:spcBef>
                        <a:spcAft>
                          <a:spcPts val="0"/>
                        </a:spcAft>
                      </a:pPr>
                      <a:r>
                        <a:rPr lang="en-US" sz="1000">
                          <a:effectLst/>
                        </a:rPr>
                        <a:t>Unit</a:t>
                      </a:r>
                    </a:p>
                    <a:p>
                      <a:pPr marL="0" marR="0">
                        <a:spcBef>
                          <a:spcPts val="0"/>
                        </a:spcBef>
                        <a:spcAft>
                          <a:spcPts val="0"/>
                        </a:spcAft>
                      </a:pPr>
                      <a:r>
                        <a:rPr lang="en-US" sz="1000">
                          <a:effectLst/>
                        </a:rPr>
                        <a:t> </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5</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6</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7</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8</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633640">
                <a:tc rowSpan="2">
                  <a:txBody>
                    <a:bodyPr/>
                    <a:lstStyle/>
                    <a:p>
                      <a:pPr marL="0" marR="0">
                        <a:spcBef>
                          <a:spcPts val="0"/>
                        </a:spcBef>
                        <a:spcAft>
                          <a:spcPts val="0"/>
                        </a:spcAft>
                      </a:pPr>
                      <a:r>
                        <a:rPr lang="en-US" sz="1000">
                          <a:effectLst/>
                        </a:rPr>
                        <a:t>Reading</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5L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5I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6L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6I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5L, 7L, 9L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5I, 7I, 9I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3L, 4L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3I, 4I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Reading and Level of Text Complexity – Anchor Standard 10:  Read and comprehend complex literary and informational texts independently and proficiently.</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0460">
                <a:tc rowSpan="2">
                  <a:txBody>
                    <a:bodyPr/>
                    <a:lstStyle/>
                    <a:p>
                      <a:pPr marL="0" marR="0">
                        <a:spcBef>
                          <a:spcPts val="0"/>
                        </a:spcBef>
                        <a:spcAft>
                          <a:spcPts val="0"/>
                        </a:spcAft>
                      </a:pPr>
                      <a:r>
                        <a:rPr lang="en-US" sz="1000" dirty="0">
                          <a:effectLst/>
                        </a:rPr>
                        <a:t>Writing</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4, 5, 6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Writing – Standard 10: Write routinely over extended time frames (time for research, reflection, and revision) and shorter time frames (a single sitting or a day or two) for a range of tasks, purposes, and audiences.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5230">
                <a:tc>
                  <a:txBody>
                    <a:bodyPr/>
                    <a:lstStyle/>
                    <a:p>
                      <a:pPr marL="0" marR="0">
                        <a:spcBef>
                          <a:spcPts val="0"/>
                        </a:spcBef>
                        <a:spcAft>
                          <a:spcPts val="0"/>
                        </a:spcAft>
                      </a:pPr>
                      <a:r>
                        <a:rPr lang="en-US" sz="1000" dirty="0">
                          <a:effectLst/>
                        </a:rPr>
                        <a:t>Language</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2148679">
                <a:tc gridSpan="9">
                  <a:txBody>
                    <a:bodyPr/>
                    <a:lstStyle/>
                    <a:p>
                      <a:pPr marL="0" marR="0">
                        <a:spcBef>
                          <a:spcPts val="0"/>
                        </a:spcBef>
                        <a:spcAft>
                          <a:spcPts val="0"/>
                        </a:spcAft>
                      </a:pPr>
                      <a:r>
                        <a:rPr lang="en-US" sz="1000" dirty="0">
                          <a:effectLst/>
                        </a:rPr>
                        <a:t>College and Career Readiness Anchor Standards for Speaking and Listening </a:t>
                      </a:r>
                    </a:p>
                    <a:p>
                      <a:pPr marL="0" marR="0">
                        <a:spcBef>
                          <a:spcPts val="0"/>
                        </a:spcBef>
                        <a:spcAft>
                          <a:spcPts val="0"/>
                        </a:spcAft>
                      </a:pPr>
                      <a:r>
                        <a:rPr lang="en-US" sz="1000" dirty="0" smtClean="0">
                          <a:effectLst/>
                        </a:rPr>
                        <a:t>The </a:t>
                      </a:r>
                      <a:r>
                        <a:rPr lang="en-US" sz="1000" dirty="0">
                          <a:effectLst/>
                        </a:rPr>
                        <a:t>standards on the following pages define what students should understand and be able to do by the end of each grade. They correspond to the College and Career Readiness (CCR) anchor standards below by number. The CCR and grade-specific standards are necessary complements—the former providing broad standards, the latter providing additional specificity—that together define the skills and understandings that all students must demonstrate. </a:t>
                      </a:r>
                    </a:p>
                    <a:p>
                      <a:pPr marL="0" marR="0">
                        <a:lnSpc>
                          <a:spcPts val="1500"/>
                        </a:lnSpc>
                        <a:spcBef>
                          <a:spcPts val="0"/>
                        </a:spcBef>
                        <a:spcAft>
                          <a:spcPts val="0"/>
                        </a:spcAft>
                      </a:pPr>
                      <a:r>
                        <a:rPr lang="en-US" sz="1000" dirty="0">
                          <a:effectLst/>
                        </a:rPr>
                        <a:t> </a:t>
                      </a:r>
                    </a:p>
                    <a:p>
                      <a:pPr marL="0" marR="0">
                        <a:lnSpc>
                          <a:spcPts val="1500"/>
                        </a:lnSpc>
                        <a:spcBef>
                          <a:spcPts val="0"/>
                        </a:spcBef>
                        <a:spcAft>
                          <a:spcPts val="0"/>
                        </a:spcAft>
                      </a:pPr>
                      <a:r>
                        <a:rPr lang="en-US" sz="1000" dirty="0">
                          <a:effectLst/>
                        </a:rPr>
                        <a:t>Note on range and content of student speaking and listening</a:t>
                      </a:r>
                    </a:p>
                    <a:p>
                      <a:pPr marL="0" marR="0">
                        <a:spcBef>
                          <a:spcPts val="0"/>
                        </a:spcBef>
                        <a:spcAft>
                          <a:spcPts val="0"/>
                        </a:spcAft>
                      </a:pPr>
                      <a:r>
                        <a:rPr lang="en-US" sz="1000" dirty="0">
                          <a:effectLst/>
                        </a:rPr>
                        <a:t>To build a foundation for college and career readiness, students must have ample opportunities to take part in a variety of rich, structured conversations—as part of a whole class, in small groups, and with a partner. Being productive members of these conversations requires that students contribute accurate, relevant information; respond to and develop what others have said; make comparisons and contrasts; and analyze and synthesize a multitude of ideas in various domains.</a:t>
                      </a:r>
                    </a:p>
                    <a:p>
                      <a:pPr marL="0" marR="0">
                        <a:spcBef>
                          <a:spcPts val="0"/>
                        </a:spcBef>
                        <a:spcAft>
                          <a:spcPts val="0"/>
                        </a:spcAft>
                      </a:pPr>
                      <a:r>
                        <a:rPr lang="en-US" sz="1000" dirty="0">
                          <a:effectLst/>
                        </a:rPr>
                        <a:t> </a:t>
                      </a:r>
                    </a:p>
                    <a:p>
                      <a:pPr marL="0" marR="0">
                        <a:spcBef>
                          <a:spcPts val="0"/>
                        </a:spcBef>
                        <a:spcAft>
                          <a:spcPts val="0"/>
                        </a:spcAft>
                      </a:pPr>
                      <a:r>
                        <a:rPr lang="en-US" sz="1000" dirty="0" smtClean="0">
                          <a:effectLst/>
                        </a:rPr>
                        <a:t>The </a:t>
                      </a:r>
                      <a:r>
                        <a:rPr lang="en-US" sz="1000" dirty="0">
                          <a:effectLst/>
                        </a:rPr>
                        <a:t>standards should be incorporated across all units.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40950166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386455589"/>
              </p:ext>
            </p:extLst>
          </p:nvPr>
        </p:nvGraphicFramePr>
        <p:xfrm>
          <a:off x="457200" y="843338"/>
          <a:ext cx="8229600" cy="558161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1</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lnSpc>
                          <a:spcPct val="100000"/>
                        </a:lnSpc>
                        <a:spcBef>
                          <a:spcPts val="0"/>
                        </a:spcBef>
                        <a:spcAft>
                          <a:spcPts val="0"/>
                        </a:spcAft>
                      </a:pPr>
                      <a:r>
                        <a:rPr lang="en-US" sz="1000" b="1" dirty="0"/>
                        <a:t>Reading:  Literature</a:t>
                      </a:r>
                    </a:p>
                    <a:p>
                      <a:pPr marL="0" marR="0">
                        <a:lnSpc>
                          <a:spcPct val="100000"/>
                        </a:lnSpc>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lnSpc>
                          <a:spcPct val="100000"/>
                        </a:lnSpc>
                        <a:spcBef>
                          <a:spcPts val="0"/>
                        </a:spcBef>
                        <a:spcAft>
                          <a:spcPts val="0"/>
                        </a:spcAft>
                      </a:pPr>
                      <a:r>
                        <a:rPr lang="en-US" sz="1000" dirty="0"/>
                        <a:t>11-12.RL.2: Determine two or more themes or central ideas of a text and analyze their development over the course of the text, including how they interact and build on one another to produce a complex account; provide an objective summary of the text.</a:t>
                      </a:r>
                    </a:p>
                    <a:p>
                      <a:pPr marL="0" marR="0">
                        <a:lnSpc>
                          <a:spcPct val="100000"/>
                        </a:lnSpc>
                        <a:spcBef>
                          <a:spcPts val="0"/>
                        </a:spcBef>
                        <a:spcAft>
                          <a:spcPts val="0"/>
                        </a:spcAft>
                      </a:pPr>
                      <a:r>
                        <a:rPr lang="en-US" sz="1000" dirty="0"/>
                        <a:t>11-12.RL.5: Analyze how an author’s choices concerning how to structure specific parts of a text (e.g., the choice of where to begin or end a story, the choice to provide a comedic or tragic resolution) contribute to its overall structure and meaning as well as its aesthetic impact.</a:t>
                      </a:r>
                    </a:p>
                  </a:txBody>
                  <a:tcPr marL="68580" marR="68580" marT="0" marB="0"/>
                </a:tc>
              </a:tr>
              <a:tr h="1783080">
                <a:tc>
                  <a:txBody>
                    <a:bodyPr/>
                    <a:lstStyle/>
                    <a:p>
                      <a:pPr marL="0" marR="0">
                        <a:lnSpc>
                          <a:spcPct val="100000"/>
                        </a:lnSpc>
                        <a:spcBef>
                          <a:spcPts val="0"/>
                        </a:spcBef>
                        <a:spcAft>
                          <a:spcPts val="0"/>
                        </a:spcAft>
                      </a:pPr>
                      <a:r>
                        <a:rPr lang="en-US" sz="1000" b="1" dirty="0"/>
                        <a:t>Writing: </a:t>
                      </a:r>
                      <a:r>
                        <a:rPr lang="en-US" sz="1000" b="1" dirty="0" smtClean="0"/>
                        <a:t>Information/Explanatory</a:t>
                      </a:r>
                    </a:p>
                    <a:p>
                      <a:pPr marL="0" marR="0">
                        <a:lnSpc>
                          <a:spcPct val="100000"/>
                        </a:lnSpc>
                        <a:spcBef>
                          <a:spcPts val="0"/>
                        </a:spcBef>
                        <a:spcAft>
                          <a:spcPts val="0"/>
                        </a:spcAft>
                      </a:pPr>
                      <a:r>
                        <a:rPr lang="en-US" sz="1000" dirty="0" smtClean="0"/>
                        <a:t>11-12.W.2</a:t>
                      </a:r>
                      <a:r>
                        <a:rPr lang="en-US" sz="1000" dirty="0"/>
                        <a:t>: Write informative/explanatory texts to examine and convey complex ideas, concepts, and information clearly and accurately through the effective selection, organization, and analysis of </a:t>
                      </a:r>
                      <a:r>
                        <a:rPr lang="en-US" sz="1000" dirty="0" smtClean="0"/>
                        <a:t>content.</a:t>
                      </a:r>
                    </a:p>
                    <a:p>
                      <a:pPr marL="0" marR="0">
                        <a:lnSpc>
                          <a:spcPct val="100000"/>
                        </a:lnSpc>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lnSpc>
                          <a:spcPct val="100000"/>
                        </a:lnSpc>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audience.</a:t>
                      </a:r>
                    </a:p>
                    <a:p>
                      <a:pPr>
                        <a:lnSpc>
                          <a:spcPct val="100000"/>
                        </a:lnSpc>
                      </a:pPr>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pPr>
                        <a:lnSpc>
                          <a:spcPct val="100000"/>
                        </a:lnSpc>
                      </a:pPr>
                      <a:r>
                        <a:rPr lang="en-US" sz="1000" dirty="0" smtClean="0"/>
                        <a:t>11-12.W.9</a:t>
                      </a:r>
                      <a:r>
                        <a:rPr lang="en-US" sz="1000" dirty="0"/>
                        <a:t>: Draw evidence from literary or informational texts to support analysis, reflection, and research.</a:t>
                      </a:r>
                    </a:p>
                    <a:p>
                      <a:pPr marL="0" marR="0">
                        <a:lnSpc>
                          <a:spcPct val="100000"/>
                        </a:lnSpc>
                        <a:spcBef>
                          <a:spcPts val="0"/>
                        </a:spcBef>
                        <a:spcAft>
                          <a:spcPts val="0"/>
                        </a:spcAft>
                      </a:pPr>
                      <a:r>
                        <a:rPr lang="en-US" sz="1000" dirty="0"/>
                        <a:t> </a:t>
                      </a:r>
                    </a:p>
                  </a:txBody>
                  <a:tcPr marL="68580" marR="68580" marT="0" marB="0"/>
                </a:tc>
              </a:tr>
              <a:tr h="1783080">
                <a:tc>
                  <a:txBody>
                    <a:bodyPr/>
                    <a:lstStyle/>
                    <a:p>
                      <a:pPr marL="0" marR="0">
                        <a:lnSpc>
                          <a:spcPct val="100000"/>
                        </a:lnSpc>
                        <a:spcBef>
                          <a:spcPts val="0"/>
                        </a:spcBef>
                        <a:spcAft>
                          <a:spcPts val="0"/>
                        </a:spcAft>
                      </a:pPr>
                      <a:r>
                        <a:rPr lang="en-US" sz="1000" b="1" dirty="0" smtClean="0"/>
                        <a:t>Language</a:t>
                      </a:r>
                    </a:p>
                    <a:p>
                      <a:pPr marL="0" marR="0">
                        <a:lnSpc>
                          <a:spcPct val="100000"/>
                        </a:lnSpc>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lnSpc>
                          <a:spcPct val="100000"/>
                        </a:lnSpc>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lnSpc>
                          <a:spcPct val="100000"/>
                        </a:lnSpc>
                        <a:spcBef>
                          <a:spcPts val="0"/>
                        </a:spcBef>
                        <a:spcAft>
                          <a:spcPts val="0"/>
                        </a:spcAft>
                      </a:pPr>
                      <a:r>
                        <a:rPr lang="en-US" sz="1000" dirty="0" smtClean="0"/>
                        <a:t>11-12.L.3</a:t>
                      </a:r>
                      <a:r>
                        <a:rPr lang="en-US" sz="1000" dirty="0"/>
                        <a:t>: Apply knowledge of language to understand how language functions in different contexts, to make effective choices for meaning or style, and to comprehend more fully when reading or </a:t>
                      </a:r>
                      <a:r>
                        <a:rPr lang="en-US" sz="1000" dirty="0" smtClean="0"/>
                        <a:t>listening.</a:t>
                      </a:r>
                    </a:p>
                    <a:p>
                      <a:pPr marL="0" marR="0">
                        <a:lnSpc>
                          <a:spcPct val="100000"/>
                        </a:lnSpc>
                        <a:spcBef>
                          <a:spcPts val="0"/>
                        </a:spcBef>
                        <a:spcAft>
                          <a:spcPts val="0"/>
                        </a:spcAft>
                      </a:pPr>
                      <a:r>
                        <a:rPr lang="en-US" sz="1000" dirty="0" smtClean="0"/>
                        <a:t>11-12.L.5</a:t>
                      </a:r>
                      <a:r>
                        <a:rPr lang="en-US" sz="1000" dirty="0"/>
                        <a:t>: Demonstrate understanding of figurative language, word relationships, and nuances in word </a:t>
                      </a:r>
                      <a:r>
                        <a:rPr lang="en-US" sz="1000" dirty="0" smtClean="0"/>
                        <a:t>meaning.</a:t>
                      </a:r>
                    </a:p>
                    <a:p>
                      <a:pPr marL="0" marR="0">
                        <a:lnSpc>
                          <a:spcPct val="100000"/>
                        </a:lnSpc>
                        <a:spcBef>
                          <a:spcPts val="0"/>
                        </a:spcBef>
                        <a:spcAft>
                          <a:spcPts val="0"/>
                        </a:spcAft>
                      </a:pPr>
                      <a:r>
                        <a:rPr lang="en-US" sz="1000" dirty="0" smtClean="0"/>
                        <a:t>11-12.L.6</a:t>
                      </a:r>
                      <a:r>
                        <a:rPr lang="en-US" sz="1000" dirty="0"/>
                        <a:t>: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21</a:t>
            </a:fld>
            <a:endParaRPr lang="en-US">
              <a:solidFill>
                <a:prstClr val="black">
                  <a:tint val="75000"/>
                </a:prstClr>
              </a:solidFill>
              <a:latin typeface="Calibri"/>
            </a:endParaRPr>
          </a:p>
        </p:txBody>
      </p:sp>
    </p:spTree>
    <p:extLst>
      <p:ext uri="{BB962C8B-B14F-4D97-AF65-F5344CB8AC3E}">
        <p14:creationId xmlns:p14="http://schemas.microsoft.com/office/powerpoint/2010/main" val="159287763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837087922"/>
              </p:ext>
            </p:extLst>
          </p:nvPr>
        </p:nvGraphicFramePr>
        <p:xfrm>
          <a:off x="457200" y="824286"/>
          <a:ext cx="8229600" cy="555460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2</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603670">
                <a:tc>
                  <a:txBody>
                    <a:bodyPr/>
                    <a:lstStyle/>
                    <a:p>
                      <a:pPr marL="0" marR="0">
                        <a:lnSpc>
                          <a:spcPct val="100000"/>
                        </a:lnSpc>
                        <a:spcBef>
                          <a:spcPts val="0"/>
                        </a:spcBef>
                        <a:spcAft>
                          <a:spcPts val="0"/>
                        </a:spcAft>
                      </a:pPr>
                      <a:r>
                        <a:rPr lang="en-US" sz="1000" b="1" dirty="0"/>
                        <a:t>Reading:  Informational Text</a:t>
                      </a:r>
                    </a:p>
                    <a:p>
                      <a:pPr marL="0" marR="0">
                        <a:lnSpc>
                          <a:spcPct val="100000"/>
                        </a:lnSpc>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lnSpc>
                          <a:spcPct val="100000"/>
                        </a:lnSpc>
                        <a:spcBef>
                          <a:spcPts val="0"/>
                        </a:spcBef>
                        <a:spcAft>
                          <a:spcPts val="0"/>
                        </a:spcAft>
                      </a:pPr>
                      <a:r>
                        <a:rPr lang="en-US" sz="1000" dirty="0"/>
                        <a:t>11-12.RI.2: Determine two or more themes or central ideas of a text and analyze their development over the course of the text, including how they interact and build on one another to produce a complex account; provide an objective summary of the text.</a:t>
                      </a:r>
                    </a:p>
                    <a:p>
                      <a:pPr marL="0" marR="0">
                        <a:lnSpc>
                          <a:spcPct val="100000"/>
                        </a:lnSpc>
                        <a:spcBef>
                          <a:spcPts val="0"/>
                        </a:spcBef>
                        <a:spcAft>
                          <a:spcPts val="0"/>
                        </a:spcAft>
                      </a:pPr>
                      <a:r>
                        <a:rPr lang="en-US" sz="1000" dirty="0"/>
                        <a:t>11-12.RI.5: Analyze how an author’s choices concerning how to structure specific parts of a text (e.g., the choice of where to begin or end a story, the choice to provide a comedic or tragic resolution) contribute to its overall structure and meaning as well as its aesthetic impact.</a:t>
                      </a:r>
                    </a:p>
                  </a:txBody>
                  <a:tcPr marL="68580" marR="68580" marT="0" marB="0"/>
                </a:tc>
              </a:tr>
              <a:tr h="1783080">
                <a:tc>
                  <a:txBody>
                    <a:bodyPr/>
                    <a:lstStyle/>
                    <a:p>
                      <a:pPr marL="0" marR="0">
                        <a:lnSpc>
                          <a:spcPct val="100000"/>
                        </a:lnSpc>
                        <a:spcBef>
                          <a:spcPts val="0"/>
                        </a:spcBef>
                        <a:spcAft>
                          <a:spcPts val="0"/>
                        </a:spcAft>
                      </a:pPr>
                      <a:r>
                        <a:rPr lang="en-US" sz="1000" b="1" dirty="0"/>
                        <a:t>Writing: </a:t>
                      </a:r>
                      <a:r>
                        <a:rPr lang="en-US" sz="1000" b="1" dirty="0" smtClean="0"/>
                        <a:t>Information/Explanatory</a:t>
                      </a:r>
                    </a:p>
                    <a:p>
                      <a:pPr marL="0" marR="0">
                        <a:lnSpc>
                          <a:spcPct val="100000"/>
                        </a:lnSpc>
                        <a:spcBef>
                          <a:spcPts val="0"/>
                        </a:spcBef>
                        <a:spcAft>
                          <a:spcPts val="0"/>
                        </a:spcAft>
                      </a:pPr>
                      <a:r>
                        <a:rPr lang="en-US" sz="1000" dirty="0" smtClean="0"/>
                        <a:t>11-12.W.2</a:t>
                      </a:r>
                      <a:r>
                        <a:rPr lang="en-US" sz="1000" dirty="0"/>
                        <a:t>: Write informative/explanatory texts to examine and convey complex ideas, concepts, and information clearly and accurately through the effective selection, organization, and analysis of </a:t>
                      </a:r>
                      <a:r>
                        <a:rPr lang="en-US" sz="1000" dirty="0" smtClean="0"/>
                        <a:t>content.</a:t>
                      </a:r>
                    </a:p>
                    <a:p>
                      <a:pPr marL="0" marR="0">
                        <a:lnSpc>
                          <a:spcPct val="100000"/>
                        </a:lnSpc>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lnSpc>
                          <a:spcPct val="100000"/>
                        </a:lnSpc>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lnSpc>
                          <a:spcPct val="100000"/>
                        </a:lnSpc>
                        <a:spcBef>
                          <a:spcPts val="0"/>
                        </a:spcBef>
                        <a:spcAft>
                          <a:spcPts val="0"/>
                        </a:spcAft>
                      </a:pPr>
                      <a:r>
                        <a:rPr lang="en-US" sz="1000" dirty="0" smtClean="0"/>
                        <a:t>11-12.W.6</a:t>
                      </a:r>
                      <a:r>
                        <a:rPr lang="en-US" sz="1000" dirty="0"/>
                        <a:t>: Use technology, including the Internet, to produce, publish, and update individual or shared writing products in response to ongoing feedback, including new arguments or </a:t>
                      </a:r>
                      <a:r>
                        <a:rPr lang="en-US" sz="1000" dirty="0" smtClean="0"/>
                        <a:t>information.</a:t>
                      </a:r>
                    </a:p>
                    <a:p>
                      <a:pPr marL="0" marR="0">
                        <a:lnSpc>
                          <a:spcPct val="100000"/>
                        </a:lnSpc>
                        <a:spcBef>
                          <a:spcPts val="0"/>
                        </a:spcBef>
                        <a:spcAft>
                          <a:spcPts val="0"/>
                        </a:spcAft>
                      </a:pPr>
                      <a:r>
                        <a:rPr lang="en-US" sz="1000" dirty="0" smtClean="0"/>
                        <a:t>11-12.W.8</a:t>
                      </a:r>
                      <a:r>
                        <a:rPr lang="en-US" sz="1000" dirty="0"/>
                        <a:t>: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pPr marL="0" marR="0">
                        <a:lnSpc>
                          <a:spcPct val="100000"/>
                        </a:lnSpc>
                        <a:spcBef>
                          <a:spcPts val="0"/>
                        </a:spcBef>
                        <a:spcAft>
                          <a:spcPts val="0"/>
                        </a:spcAft>
                      </a:pPr>
                      <a:r>
                        <a:rPr lang="en-US" sz="1000" dirty="0" smtClean="0"/>
                        <a:t>11-12.W.9</a:t>
                      </a:r>
                      <a:r>
                        <a:rPr lang="en-US" sz="1000" dirty="0"/>
                        <a:t>: Draw evidence from literary or informational texts to support analysis, reflection, and research.</a:t>
                      </a:r>
                    </a:p>
                  </a:txBody>
                  <a:tcPr marL="68580" marR="68580" marT="0" marB="0"/>
                </a:tc>
              </a:tr>
              <a:tr h="1783080">
                <a:tc>
                  <a:txBody>
                    <a:bodyPr/>
                    <a:lstStyle/>
                    <a:p>
                      <a:pPr marL="0" marR="0">
                        <a:lnSpc>
                          <a:spcPct val="100000"/>
                        </a:lnSpc>
                        <a:spcBef>
                          <a:spcPts val="0"/>
                        </a:spcBef>
                        <a:spcAft>
                          <a:spcPts val="0"/>
                        </a:spcAft>
                      </a:pPr>
                      <a:r>
                        <a:rPr lang="en-US" sz="1000" b="1" dirty="0" smtClean="0"/>
                        <a:t>Language</a:t>
                      </a:r>
                    </a:p>
                    <a:p>
                      <a:pPr marL="0" marR="0">
                        <a:lnSpc>
                          <a:spcPct val="100000"/>
                        </a:lnSpc>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lnSpc>
                          <a:spcPct val="100000"/>
                        </a:lnSpc>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lnSpc>
                          <a:spcPct val="100000"/>
                        </a:lnSpc>
                        <a:spcBef>
                          <a:spcPts val="0"/>
                        </a:spcBef>
                        <a:spcAft>
                          <a:spcPts val="0"/>
                        </a:spcAft>
                      </a:pPr>
                      <a:r>
                        <a:rPr lang="en-US" sz="1000" dirty="0" smtClean="0"/>
                        <a:t>11-12.L.4</a:t>
                      </a:r>
                      <a:r>
                        <a:rPr lang="en-US" sz="1000" dirty="0"/>
                        <a:t>: Determine or clarify the meaning of unknown and multiple-meaning words and phrases based on grades 11-12 reading and content, choosing flexibly from a range of </a:t>
                      </a:r>
                      <a:r>
                        <a:rPr lang="en-US" sz="1000" dirty="0" smtClean="0"/>
                        <a:t>strategies.</a:t>
                      </a:r>
                    </a:p>
                    <a:p>
                      <a:pPr marL="0" marR="0">
                        <a:lnSpc>
                          <a:spcPct val="100000"/>
                        </a:lnSpc>
                        <a:spcBef>
                          <a:spcPts val="0"/>
                        </a:spcBef>
                        <a:spcAft>
                          <a:spcPts val="0"/>
                        </a:spcAft>
                      </a:pPr>
                      <a:r>
                        <a:rPr lang="en-US" sz="1000" dirty="0" smtClean="0"/>
                        <a:t>11-12.L.5</a:t>
                      </a:r>
                      <a:r>
                        <a:rPr lang="en-US" sz="1000" dirty="0"/>
                        <a:t>: Demonstrate understanding of figurative language, word relationships, and nuances in word meaning.</a:t>
                      </a:r>
                    </a:p>
                    <a:p>
                      <a:pPr marL="0" marR="0">
                        <a:lnSpc>
                          <a:spcPct val="100000"/>
                        </a:lnSpc>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22</a:t>
            </a:fld>
            <a:endParaRPr lang="en-US">
              <a:solidFill>
                <a:prstClr val="black">
                  <a:tint val="75000"/>
                </a:prstClr>
              </a:solidFill>
              <a:latin typeface="Calibri"/>
            </a:endParaRPr>
          </a:p>
        </p:txBody>
      </p:sp>
    </p:spTree>
    <p:extLst>
      <p:ext uri="{BB962C8B-B14F-4D97-AF65-F5344CB8AC3E}">
        <p14:creationId xmlns:p14="http://schemas.microsoft.com/office/powerpoint/2010/main" val="3589491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3587484482"/>
              </p:ext>
            </p:extLst>
          </p:nvPr>
        </p:nvGraphicFramePr>
        <p:xfrm>
          <a:off x="457200" y="843338"/>
          <a:ext cx="8229600" cy="556889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3</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579855">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11-12.RL.2: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11-12.RL.6: Analyze a case in which grasping point of view requires distinguishing what is directly stated in a text from what is really meant (e.g., satire, sarcasm, irony, or understatement).</a:t>
                      </a:r>
                    </a:p>
                  </a:txBody>
                  <a:tcPr marL="68580" marR="68580" marT="0" marB="0"/>
                </a:tc>
              </a:tr>
              <a:tr h="1783080">
                <a:tc>
                  <a:txBody>
                    <a:bodyPr/>
                    <a:lstStyle/>
                    <a:p>
                      <a:pPr marL="0" marR="0">
                        <a:spcBef>
                          <a:spcPts val="0"/>
                        </a:spcBef>
                        <a:spcAft>
                          <a:spcPts val="0"/>
                        </a:spcAft>
                      </a:pPr>
                      <a:r>
                        <a:rPr lang="en-US" sz="1000" b="1" dirty="0"/>
                        <a:t>Writing: Argumentative </a:t>
                      </a:r>
                      <a:endParaRPr lang="en-US" sz="1000" b="1" dirty="0" smtClean="0"/>
                    </a:p>
                    <a:p>
                      <a:pPr marL="0" marR="0">
                        <a:spcBef>
                          <a:spcPts val="0"/>
                        </a:spcBef>
                        <a:spcAft>
                          <a:spcPts val="0"/>
                        </a:spcAft>
                      </a:pPr>
                      <a:r>
                        <a:rPr lang="en-US" sz="1000" dirty="0" smtClean="0"/>
                        <a:t>11-12.W.1</a:t>
                      </a:r>
                      <a:r>
                        <a:rPr lang="en-US" sz="1000" dirty="0"/>
                        <a:t>: Write arguments to support claims in an analysis of substantive topics or texts, using valid reasoning and relevant and sufficient </a:t>
                      </a:r>
                      <a:r>
                        <a:rPr lang="en-US" sz="1000" dirty="0" smtClean="0"/>
                        <a:t>evidence.</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endParaRPr lang="en-US" sz="1000" dirty="0" smtClean="0"/>
                    </a:p>
                    <a:p>
                      <a:pPr marL="0" marR="0">
                        <a:spcBef>
                          <a:spcPts val="0"/>
                        </a:spcBef>
                        <a:spcAft>
                          <a:spcPts val="0"/>
                        </a:spcAft>
                      </a:pPr>
                      <a:r>
                        <a:rPr lang="en-US" sz="1000" dirty="0" smtClean="0"/>
                        <a:t>11-12.W.8</a:t>
                      </a:r>
                      <a:r>
                        <a:rPr lang="en-US" sz="1000" dirty="0"/>
                        <a:t>: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pPr marL="0" marR="0">
                        <a:spcBef>
                          <a:spcPts val="0"/>
                        </a:spcBef>
                        <a:spcAft>
                          <a:spcPts val="0"/>
                        </a:spcAft>
                      </a:pPr>
                      <a:r>
                        <a:rPr lang="en-US" sz="1000" dirty="0" smtClean="0"/>
                        <a:t>11-12.W.9</a:t>
                      </a:r>
                      <a:r>
                        <a:rPr lang="en-US" sz="1000" dirty="0"/>
                        <a:t>: Draw evidence from literary or informational texts to support analysis, reflection, and research.</a:t>
                      </a:r>
                    </a:p>
                    <a:p>
                      <a:pPr marL="0" marR="0">
                        <a:spcBef>
                          <a:spcPts val="300"/>
                        </a:spcBef>
                        <a:spcAft>
                          <a:spcPts val="300"/>
                        </a:spcAft>
                      </a:pPr>
                      <a:r>
                        <a:rPr lang="en-US" sz="1000" dirty="0"/>
                        <a:t> </a:t>
                      </a:r>
                    </a:p>
                  </a:txBody>
                  <a:tcPr marL="68580" marR="68580" marT="0" marB="0"/>
                </a:tc>
              </a:tr>
              <a:tr h="178308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23</a:t>
            </a:fld>
            <a:endParaRPr lang="en-US">
              <a:solidFill>
                <a:prstClr val="black">
                  <a:tint val="75000"/>
                </a:prstClr>
              </a:solidFill>
              <a:latin typeface="Calibri"/>
            </a:endParaRPr>
          </a:p>
        </p:txBody>
      </p:sp>
    </p:spTree>
    <p:extLst>
      <p:ext uri="{BB962C8B-B14F-4D97-AF65-F5344CB8AC3E}">
        <p14:creationId xmlns:p14="http://schemas.microsoft.com/office/powerpoint/2010/main" val="90488306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96698194"/>
              </p:ext>
            </p:extLst>
          </p:nvPr>
        </p:nvGraphicFramePr>
        <p:xfrm>
          <a:off x="457200" y="843338"/>
          <a:ext cx="8229600" cy="550983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4</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513180">
                <a:tc>
                  <a:txBody>
                    <a:bodyPr/>
                    <a:lstStyle/>
                    <a:p>
                      <a:pPr marL="0" marR="0">
                        <a:spcBef>
                          <a:spcPts val="0"/>
                        </a:spcBef>
                        <a:spcAft>
                          <a:spcPts val="0"/>
                        </a:spcAft>
                      </a:pPr>
                      <a:r>
                        <a:rPr lang="en-US" sz="1000" b="1" dirty="0"/>
                        <a:t>Reading:  Informational Text</a:t>
                      </a:r>
                    </a:p>
                    <a:p>
                      <a:pPr marL="0" marR="0">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11-12.RI.2: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11-12.RI.6: Analyze a case in which grasping point of view requires distinguishing what is directly stated in a text from what is really meant (e.g., satire, sarcasm, irony, or understatement).</a:t>
                      </a:r>
                    </a:p>
                  </a:txBody>
                  <a:tcPr marL="68580" marR="68580" marT="0" marB="0"/>
                </a:tc>
              </a:tr>
              <a:tr h="1783080">
                <a:tc>
                  <a:txBody>
                    <a:bodyPr/>
                    <a:lstStyle/>
                    <a:p>
                      <a:pPr marL="0" marR="0">
                        <a:spcBef>
                          <a:spcPts val="0"/>
                        </a:spcBef>
                        <a:spcAft>
                          <a:spcPts val="0"/>
                        </a:spcAft>
                      </a:pPr>
                      <a:r>
                        <a:rPr lang="en-US" sz="1000" b="1" dirty="0"/>
                        <a:t>Writing:  Argumentative </a:t>
                      </a:r>
                    </a:p>
                    <a:p>
                      <a:r>
                        <a:rPr lang="en-US" sz="1000" dirty="0"/>
                        <a:t>11-12.W.1: Write arguments to support claims in an analysis of substantive topics or texts, using valid reasoning and relevant and sufficient </a:t>
                      </a:r>
                      <a:r>
                        <a:rPr lang="en-US" sz="1000" dirty="0" smtClean="0"/>
                        <a:t>evidence.</a:t>
                      </a:r>
                    </a:p>
                    <a:p>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r>
                        <a:rPr lang="en-US" sz="1000" dirty="0" smtClean="0"/>
                        <a:t>11-12.W.6</a:t>
                      </a:r>
                      <a:r>
                        <a:rPr lang="en-US" sz="1000" dirty="0"/>
                        <a:t>: Use technology, including the Internet, to produce, publish, and update individual or shared writing products in response to ongoing feedback, including new arguments or </a:t>
                      </a:r>
                      <a:r>
                        <a:rPr lang="en-US" sz="1000" dirty="0" smtClean="0"/>
                        <a:t>information.</a:t>
                      </a:r>
                    </a:p>
                    <a:p>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r>
                        <a:rPr lang="en-US" sz="1000" dirty="0" smtClean="0"/>
                        <a:t>11-12.W.9</a:t>
                      </a:r>
                      <a:r>
                        <a:rPr lang="en-US" sz="1000" dirty="0"/>
                        <a:t>: Draw evidence from literary or informational texts to support analysis, reflection, and research.</a:t>
                      </a:r>
                    </a:p>
                  </a:txBody>
                  <a:tcPr marL="68580" marR="68580" marT="0" marB="0"/>
                </a:tc>
              </a:tr>
              <a:tr h="167640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24</a:t>
            </a:fld>
            <a:endParaRPr lang="en-US">
              <a:solidFill>
                <a:prstClr val="black">
                  <a:tint val="75000"/>
                </a:prstClr>
              </a:solidFill>
              <a:latin typeface="Calibri"/>
            </a:endParaRPr>
          </a:p>
        </p:txBody>
      </p:sp>
    </p:spTree>
    <p:extLst>
      <p:ext uri="{BB962C8B-B14F-4D97-AF65-F5344CB8AC3E}">
        <p14:creationId xmlns:p14="http://schemas.microsoft.com/office/powerpoint/2010/main" val="2436590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a:t>
            </a:r>
            <a:r>
              <a:rPr lang="en-US" dirty="0" smtClean="0"/>
              <a:t>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4220736472"/>
              </p:ext>
            </p:extLst>
          </p:nvPr>
        </p:nvGraphicFramePr>
        <p:xfrm>
          <a:off x="457200" y="843338"/>
          <a:ext cx="8229600" cy="5444725"/>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5</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660818">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11-12.RL.5: Analyze how an author’s choices concerning how to structure specific parts of a text (e.g., the choice of where to begin or end a story, the choice to provide a comedic or tragic resolution) contribute to its overall structure and meaning as well as its aesthetic impact.</a:t>
                      </a:r>
                    </a:p>
                    <a:p>
                      <a:pPr marL="0" marR="0">
                        <a:spcBef>
                          <a:spcPts val="0"/>
                        </a:spcBef>
                        <a:spcAft>
                          <a:spcPts val="0"/>
                        </a:spcAft>
                      </a:pPr>
                      <a:r>
                        <a:rPr lang="en-US" sz="1000" dirty="0"/>
                        <a:t>11-12.RL. 7: Analyze multiple interpretations of a story, drama, or poem (e.g., recorded or live production of a play or recorded novel or poetry), evaluating how each version interprets the source text. (Include at least one play by Shakespeare and one play by an American dramatist.)</a:t>
                      </a:r>
                    </a:p>
                    <a:p>
                      <a:pPr marL="0" marR="0">
                        <a:spcBef>
                          <a:spcPts val="0"/>
                        </a:spcBef>
                        <a:spcAft>
                          <a:spcPts val="0"/>
                        </a:spcAft>
                      </a:pPr>
                      <a:r>
                        <a:rPr lang="en-US" sz="1000" dirty="0"/>
                        <a:t>11-12.RL.9: Demonstrate knowledge of eighteenth-, nineteenth- and early-twentieth-century foundational works of American literature, including how two or more texts from the same period treat similar themes or topics.  </a:t>
                      </a:r>
                    </a:p>
                  </a:txBody>
                  <a:tcPr marL="68580" marR="68580" marT="0" marB="0"/>
                </a:tc>
              </a:tr>
              <a:tr h="1783080">
                <a:tc>
                  <a:txBody>
                    <a:bodyPr/>
                    <a:lstStyle/>
                    <a:p>
                      <a:pPr marL="0" marR="0">
                        <a:spcBef>
                          <a:spcPts val="0"/>
                        </a:spcBef>
                        <a:spcAft>
                          <a:spcPts val="0"/>
                        </a:spcAft>
                      </a:pPr>
                      <a:r>
                        <a:rPr lang="en-US" sz="1000" b="1" dirty="0"/>
                        <a:t>Writing: Argumentative </a:t>
                      </a:r>
                      <a:endParaRPr lang="en-US" sz="1000" b="1" dirty="0" smtClean="0"/>
                    </a:p>
                    <a:p>
                      <a:pPr marL="0" marR="0">
                        <a:spcBef>
                          <a:spcPts val="0"/>
                        </a:spcBef>
                        <a:spcAft>
                          <a:spcPts val="0"/>
                        </a:spcAft>
                      </a:pPr>
                      <a:r>
                        <a:rPr lang="en-US" sz="1000" dirty="0" smtClean="0"/>
                        <a:t>11-12.W.1</a:t>
                      </a:r>
                      <a:r>
                        <a:rPr lang="en-US" sz="1000" dirty="0"/>
                        <a:t>: Write arguments to support claims in an analysis of substantive topics or texts, using valid reasoning and relevant and sufficient </a:t>
                      </a:r>
                      <a:r>
                        <a:rPr lang="en-US" sz="1000" dirty="0" smtClean="0"/>
                        <a:t>evidence.</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r>
                        <a:rPr lang="en-US" sz="1000" dirty="0" smtClean="0"/>
                        <a:t>11-12.W.9</a:t>
                      </a:r>
                      <a:r>
                        <a:rPr lang="en-US" sz="1000" dirty="0"/>
                        <a:t>: Draw evidence from literary or informational texts to support analysis, reflection, and research.</a:t>
                      </a:r>
                    </a:p>
                    <a:p>
                      <a:pPr marL="0" marR="0">
                        <a:spcBef>
                          <a:spcPts val="0"/>
                        </a:spcBef>
                        <a:spcAft>
                          <a:spcPts val="0"/>
                        </a:spcAft>
                      </a:pPr>
                      <a:r>
                        <a:rPr lang="en-US" sz="1000" dirty="0"/>
                        <a:t> </a:t>
                      </a:r>
                    </a:p>
                  </a:txBody>
                  <a:tcPr marL="68580" marR="68580" marT="0" marB="0"/>
                </a:tc>
              </a:tr>
              <a:tr h="161605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writing.</a:t>
                      </a:r>
                    </a:p>
                    <a:p>
                      <a:pPr>
                        <a:spcBef>
                          <a:spcPts val="300"/>
                        </a:spcBef>
                        <a:tabLst>
                          <a:tab pos="228600" algn="l"/>
                          <a:tab pos="6343650" algn="l"/>
                        </a:tabLst>
                      </a:pPr>
                      <a:r>
                        <a:rPr lang="en-US" sz="1000" dirty="0"/>
                        <a:t>11-12.L.5: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25</a:t>
            </a:fld>
            <a:endParaRPr lang="en-US">
              <a:solidFill>
                <a:prstClr val="black">
                  <a:tint val="75000"/>
                </a:prstClr>
              </a:solidFill>
              <a:latin typeface="Calibri"/>
            </a:endParaRPr>
          </a:p>
        </p:txBody>
      </p:sp>
    </p:spTree>
    <p:extLst>
      <p:ext uri="{BB962C8B-B14F-4D97-AF65-F5344CB8AC3E}">
        <p14:creationId xmlns:p14="http://schemas.microsoft.com/office/powerpoint/2010/main" val="16525921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a:t>
            </a:r>
            <a:r>
              <a:rPr lang="en-US" dirty="0"/>
              <a:t>3</a:t>
            </a:r>
            <a:r>
              <a:rPr lang="en-US" dirty="0" smtClean="0"/>
              <a:t/>
            </a:r>
            <a:br>
              <a:rPr lang="en-US" dirty="0" smtClean="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1356066951"/>
              </p:ext>
            </p:extLst>
          </p:nvPr>
        </p:nvGraphicFramePr>
        <p:xfrm>
          <a:off x="457200" y="843338"/>
          <a:ext cx="8229600" cy="546983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6</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t>Reading:  Informational Text</a:t>
                      </a:r>
                    </a:p>
                    <a:p>
                      <a:pPr marL="0" marR="0">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11-12.RI.5: Analyze how an author’s choices concerning how to structure specific parts of a text (e.g., the choice of where to begin or end a story, the choice to provide a comedic or tragic resolution) contribute to its overall structure and meaning as well as its aesthetic impact.</a:t>
                      </a:r>
                    </a:p>
                    <a:p>
                      <a:pPr marL="0" marR="0">
                        <a:spcBef>
                          <a:spcPts val="0"/>
                        </a:spcBef>
                        <a:spcAft>
                          <a:spcPts val="0"/>
                        </a:spcAft>
                      </a:pPr>
                      <a:r>
                        <a:rPr lang="en-US" sz="1000" dirty="0"/>
                        <a:t>11-12.RI. 7: Analyze multiple interpretations of a story, drama, or poem (e.g., recorded or live production of a play or recorded novel or poetry), evaluating how each version interprets the source text. (Include at least one play by Shakespeare and one play by an American dramatist.)</a:t>
                      </a:r>
                    </a:p>
                    <a:p>
                      <a:pPr marL="0" marR="0">
                        <a:spcBef>
                          <a:spcPts val="0"/>
                        </a:spcBef>
                        <a:spcAft>
                          <a:spcPts val="0"/>
                        </a:spcAft>
                      </a:pPr>
                      <a:r>
                        <a:rPr lang="en-US" sz="1000" dirty="0"/>
                        <a:t>11-12.RI.8: Delineate and evaluate the reasoning in seminal U.S. texts, including the application of constitutional principles and use of legal reasoning (e.g., in U.S. Supreme Court majority opinions and dissents) and the premises, purposes, and arguments in works of public advocacy (e.g., The Federalist, presidential addresses).</a:t>
                      </a:r>
                    </a:p>
                    <a:p>
                      <a:pPr marL="0" marR="0">
                        <a:spcBef>
                          <a:spcPts val="0"/>
                        </a:spcBef>
                        <a:spcAft>
                          <a:spcPts val="0"/>
                        </a:spcAft>
                      </a:pPr>
                      <a:r>
                        <a:rPr lang="en-US" sz="1000" dirty="0"/>
                        <a:t>11-12.RI.9: Demonstrate knowledge of eighteenth-, nineteenth- and early-twentieth-century foundational works of American literature, including how two or more texts from the same period treat similar themes or topics.  </a:t>
                      </a:r>
                    </a:p>
                  </a:txBody>
                  <a:tcPr marL="68580" marR="68580" marT="0" marB="0"/>
                </a:tc>
              </a:tr>
              <a:tr h="1783080">
                <a:tc>
                  <a:txBody>
                    <a:bodyPr/>
                    <a:lstStyle/>
                    <a:p>
                      <a:pPr marL="0" marR="0">
                        <a:spcBef>
                          <a:spcPts val="0"/>
                        </a:spcBef>
                        <a:spcAft>
                          <a:spcPts val="0"/>
                        </a:spcAft>
                      </a:pPr>
                      <a:r>
                        <a:rPr lang="en-US" sz="1000" b="1" dirty="0"/>
                        <a:t>Writing:  Argumentative </a:t>
                      </a:r>
                      <a:endParaRPr lang="en-US" sz="1000" b="1" dirty="0" smtClean="0"/>
                    </a:p>
                    <a:p>
                      <a:pPr marL="0" marR="0">
                        <a:spcBef>
                          <a:spcPts val="0"/>
                        </a:spcBef>
                        <a:spcAft>
                          <a:spcPts val="0"/>
                        </a:spcAft>
                      </a:pPr>
                      <a:r>
                        <a:rPr lang="en-US" sz="1000" dirty="0" smtClean="0"/>
                        <a:t>11-12.W.1</a:t>
                      </a:r>
                      <a:r>
                        <a:rPr lang="en-US" sz="1000" dirty="0"/>
                        <a:t>: Write arguments to support claims in an analysis of substantive topics or texts, using valid reasoning and relevant and sufficient </a:t>
                      </a:r>
                      <a:r>
                        <a:rPr lang="en-US" sz="1000" dirty="0" smtClean="0"/>
                        <a:t>evidence.</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11-12.W.6</a:t>
                      </a:r>
                      <a:r>
                        <a:rPr lang="en-US" sz="1000" dirty="0"/>
                        <a:t>: Use technology, including the Internet, to produce, publish, and update individual or shared writing products in response to ongoing feedback, including new arguments or </a:t>
                      </a:r>
                      <a:r>
                        <a:rPr lang="en-US" sz="1000" dirty="0" smtClean="0"/>
                        <a:t>information.</a:t>
                      </a:r>
                    </a:p>
                    <a:p>
                      <a:pPr marL="0" marR="0">
                        <a:spcBef>
                          <a:spcPts val="0"/>
                        </a:spcBef>
                        <a:spcAft>
                          <a:spcPts val="0"/>
                        </a:spcAft>
                      </a:pPr>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citation.</a:t>
                      </a:r>
                    </a:p>
                    <a:p>
                      <a:pPr marL="0" marR="0">
                        <a:spcBef>
                          <a:spcPts val="0"/>
                        </a:spcBef>
                        <a:spcAft>
                          <a:spcPts val="0"/>
                        </a:spcAft>
                      </a:pPr>
                      <a:r>
                        <a:rPr lang="en-US" sz="1000" dirty="0"/>
                        <a:t>11-12.W.9: Draw evidence from literary or informational texts to support analysis, reflection, and research.</a:t>
                      </a:r>
                    </a:p>
                  </a:txBody>
                  <a:tcPr marL="68580" marR="68580" marT="0" marB="0"/>
                </a:tc>
              </a:tr>
              <a:tr h="1320775">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26</a:t>
            </a:fld>
            <a:endParaRPr lang="en-US">
              <a:solidFill>
                <a:prstClr val="black">
                  <a:tint val="75000"/>
                </a:prstClr>
              </a:solidFill>
              <a:latin typeface="Calibri"/>
            </a:endParaRPr>
          </a:p>
        </p:txBody>
      </p:sp>
    </p:spTree>
    <p:extLst>
      <p:ext uri="{BB962C8B-B14F-4D97-AF65-F5344CB8AC3E}">
        <p14:creationId xmlns:p14="http://schemas.microsoft.com/office/powerpoint/2010/main" val="413873087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a:t>
            </a:r>
            <a:r>
              <a:rPr lang="en-US" dirty="0"/>
              <a:t>4</a:t>
            </a:r>
            <a:r>
              <a:rPr lang="en-US" dirty="0" smtClean="0"/>
              <a:t/>
            </a:r>
            <a:br>
              <a:rPr lang="en-US" dirty="0" smtClean="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956040020"/>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7</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11-12.RL.2: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11-12.RL.3: Analyze the impact of the author’s choices regarding how to develop and relate elements of a story or drama (e.g., where a story is set, how the action is ordered, how the characters are introduced and developed).</a:t>
                      </a:r>
                    </a:p>
                    <a:p>
                      <a:pPr marL="0" marR="0">
                        <a:spcBef>
                          <a:spcPts val="0"/>
                        </a:spcBef>
                        <a:spcAft>
                          <a:spcPts val="0"/>
                        </a:spcAft>
                      </a:pPr>
                      <a:r>
                        <a:rPr lang="en-US" sz="1000" dirty="0"/>
                        <a:t>11-12.RL.4: 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txBody>
                  <a:tcPr marL="68580" marR="68580" marT="0" marB="0"/>
                </a:tc>
              </a:tr>
              <a:tr h="1783080">
                <a:tc>
                  <a:txBody>
                    <a:bodyPr/>
                    <a:lstStyle/>
                    <a:p>
                      <a:pPr marL="0" marR="0">
                        <a:spcBef>
                          <a:spcPts val="0"/>
                        </a:spcBef>
                        <a:spcAft>
                          <a:spcPts val="0"/>
                        </a:spcAft>
                      </a:pPr>
                      <a:r>
                        <a:rPr lang="en-US" sz="1000" b="1" dirty="0"/>
                        <a:t>Writing: </a:t>
                      </a:r>
                      <a:r>
                        <a:rPr lang="en-US" sz="1000" b="1" dirty="0" smtClean="0"/>
                        <a:t>Narrative</a:t>
                      </a:r>
                    </a:p>
                    <a:p>
                      <a:pPr marL="0" marR="0">
                        <a:spcBef>
                          <a:spcPts val="0"/>
                        </a:spcBef>
                        <a:spcAft>
                          <a:spcPts val="0"/>
                        </a:spcAft>
                      </a:pPr>
                      <a:r>
                        <a:rPr lang="en-US" sz="1000" dirty="0" smtClean="0"/>
                        <a:t>11-12.W.3</a:t>
                      </a:r>
                      <a:r>
                        <a:rPr lang="en-US" sz="1000" dirty="0"/>
                        <a:t>: Write narratives to develop real or imagined experiences or events using effective technique, well-chosen details, and well-structured event </a:t>
                      </a:r>
                      <a:r>
                        <a:rPr lang="en-US" sz="1000" dirty="0" smtClean="0"/>
                        <a:t>sequences.</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p>
                    <a:p>
                      <a:pPr marL="0" marR="0">
                        <a:spcBef>
                          <a:spcPts val="300"/>
                        </a:spcBef>
                        <a:spcAft>
                          <a:spcPts val="300"/>
                        </a:spcAft>
                      </a:pPr>
                      <a:r>
                        <a:rPr lang="en-US" sz="1000" dirty="0"/>
                        <a:t>11-12.W.5: Develop and strengthen writing as needed by planning, revising, editing, rewriting, or trying a new approach, focusing on addressing what is most significant for a specific purpose and audience.</a:t>
                      </a:r>
                    </a:p>
                    <a:p>
                      <a:pPr marL="0" marR="0">
                        <a:spcBef>
                          <a:spcPts val="300"/>
                        </a:spcBef>
                        <a:spcAft>
                          <a:spcPts val="300"/>
                        </a:spcAft>
                      </a:pPr>
                      <a:r>
                        <a:rPr lang="en-US" sz="1000" dirty="0"/>
                        <a:t> </a:t>
                      </a:r>
                    </a:p>
                  </a:txBody>
                  <a:tcPr marL="68580" marR="68580" marT="0" marB="0"/>
                </a:tc>
              </a:tr>
              <a:tr h="178308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27</a:t>
            </a:fld>
            <a:endParaRPr lang="en-US">
              <a:solidFill>
                <a:prstClr val="black">
                  <a:tint val="75000"/>
                </a:prstClr>
              </a:solidFill>
              <a:latin typeface="Calibri"/>
            </a:endParaRPr>
          </a:p>
        </p:txBody>
      </p:sp>
    </p:spTree>
    <p:extLst>
      <p:ext uri="{BB962C8B-B14F-4D97-AF65-F5344CB8AC3E}">
        <p14:creationId xmlns:p14="http://schemas.microsoft.com/office/powerpoint/2010/main" val="145004258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11 </a:t>
            </a:r>
            <a:r>
              <a:rPr lang="en-US" dirty="0" smtClean="0"/>
              <a:t>- Quarter: </a:t>
            </a:r>
            <a:r>
              <a:rPr lang="en-US" dirty="0"/>
              <a:t>4</a:t>
            </a:r>
            <a:r>
              <a:rPr lang="en-US" dirty="0" smtClean="0"/>
              <a:t/>
            </a:r>
            <a:br>
              <a:rPr lang="en-US" dirty="0" smtClean="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983109101"/>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8</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11-12.RI.2: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11-12.RI.3: Analyze the impact of the author’s choices regarding how to develop and relate elements of a story or drama (e.g., where a story is set, how the action is ordered, how the characters are introduced and developed).</a:t>
                      </a:r>
                    </a:p>
                    <a:p>
                      <a:pPr marL="0" marR="0">
                        <a:spcBef>
                          <a:spcPts val="0"/>
                        </a:spcBef>
                        <a:spcAft>
                          <a:spcPts val="0"/>
                        </a:spcAft>
                      </a:pPr>
                      <a:r>
                        <a:rPr lang="en-US" sz="1000" dirty="0"/>
                        <a:t>11-12.RI.4: 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txBody>
                  <a:tcPr marL="68580" marR="68580" marT="0" marB="0"/>
                </a:tc>
              </a:tr>
              <a:tr h="1783080">
                <a:tc>
                  <a:txBody>
                    <a:bodyPr/>
                    <a:lstStyle/>
                    <a:p>
                      <a:pPr marL="0" marR="0">
                        <a:spcBef>
                          <a:spcPts val="0"/>
                        </a:spcBef>
                        <a:spcAft>
                          <a:spcPts val="0"/>
                        </a:spcAft>
                      </a:pPr>
                      <a:r>
                        <a:rPr lang="en-US" sz="1000" b="1" dirty="0"/>
                        <a:t>Writing:  </a:t>
                      </a:r>
                      <a:r>
                        <a:rPr lang="en-US" sz="1000" b="1" dirty="0" smtClean="0"/>
                        <a:t>Narrative</a:t>
                      </a:r>
                    </a:p>
                    <a:p>
                      <a:pPr marL="0" marR="0">
                        <a:spcBef>
                          <a:spcPts val="0"/>
                        </a:spcBef>
                        <a:spcAft>
                          <a:spcPts val="0"/>
                        </a:spcAft>
                      </a:pPr>
                      <a:r>
                        <a:rPr lang="en-US" sz="1000" dirty="0" smtClean="0"/>
                        <a:t>11-12.W.3</a:t>
                      </a:r>
                      <a:r>
                        <a:rPr lang="en-US" sz="1000" dirty="0"/>
                        <a:t>: Write narratives to develop real or imagined experiences or events using effective technique, well-chosen details, and well-structured event </a:t>
                      </a:r>
                      <a:r>
                        <a:rPr lang="en-US" sz="1000" dirty="0" smtClean="0"/>
                        <a:t>sequences.</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11-12.W.6</a:t>
                      </a:r>
                      <a:r>
                        <a:rPr lang="en-US" sz="1000" dirty="0"/>
                        <a:t>: Use technology, including the Internet, to produce, publish, and update individual or shared writing products in response to ongoing feedback, including new arguments or information.</a:t>
                      </a:r>
                    </a:p>
                    <a:p>
                      <a:pPr marL="0" marR="0">
                        <a:spcBef>
                          <a:spcPts val="300"/>
                        </a:spcBef>
                        <a:spcAft>
                          <a:spcPts val="300"/>
                        </a:spcAft>
                      </a:pPr>
                      <a:r>
                        <a:rPr lang="en-US" sz="1000" dirty="0"/>
                        <a:t> </a:t>
                      </a:r>
                    </a:p>
                  </a:txBody>
                  <a:tcPr marL="68580" marR="68580" marT="0" marB="0"/>
                </a:tc>
              </a:tr>
              <a:tr h="178308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28</a:t>
            </a:fld>
            <a:endParaRPr lang="en-US">
              <a:solidFill>
                <a:prstClr val="black">
                  <a:tint val="75000"/>
                </a:prstClr>
              </a:solidFill>
              <a:latin typeface="Calibri"/>
            </a:endParaRPr>
          </a:p>
        </p:txBody>
      </p:sp>
    </p:spTree>
    <p:extLst>
      <p:ext uri="{BB962C8B-B14F-4D97-AF65-F5344CB8AC3E}">
        <p14:creationId xmlns:p14="http://schemas.microsoft.com/office/powerpoint/2010/main" val="106052500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Standards </a:t>
            </a:r>
            <a:r>
              <a:rPr lang="en-US" dirty="0"/>
              <a:t>Scope and Sequence, </a:t>
            </a:r>
            <a:r>
              <a:rPr lang="en-US" dirty="0" smtClean="0"/>
              <a:t>Grade 12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11-12 ELA Scope and Sequence</a:t>
            </a:r>
            <a:endParaRPr lang="en-US" dirty="0"/>
          </a:p>
        </p:txBody>
      </p:sp>
      <p:sp>
        <p:nvSpPr>
          <p:cNvPr id="3" name="Slide Number Placeholder 2"/>
          <p:cNvSpPr>
            <a:spLocks noGrp="1"/>
          </p:cNvSpPr>
          <p:nvPr>
            <p:ph type="sldNum" sz="quarter" idx="16"/>
          </p:nvPr>
        </p:nvSpPr>
        <p:spPr/>
        <p:txBody>
          <a:bodyPr/>
          <a:lstStyle/>
          <a:p>
            <a:fld id="{CC5F7F06-EADD-463A-A735-0ECA7A2DBB6D}" type="slidenum">
              <a:rPr lang="en-US" smtClean="0"/>
              <a:t>29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81138060"/>
              </p:ext>
            </p:extLst>
          </p:nvPr>
        </p:nvGraphicFramePr>
        <p:xfrm>
          <a:off x="466723" y="881062"/>
          <a:ext cx="8229603" cy="5475289"/>
        </p:xfrm>
        <a:graphic>
          <a:graphicData uri="http://schemas.openxmlformats.org/drawingml/2006/table">
            <a:tbl>
              <a:tblPr firstRow="1" firstCol="1" bandRow="1">
                <a:tableStyleId>{5940675A-B579-460E-94D1-54222C63F5DA}</a:tableStyleId>
              </a:tblPr>
              <a:tblGrid>
                <a:gridCol w="878785"/>
                <a:gridCol w="878785"/>
                <a:gridCol w="878785"/>
                <a:gridCol w="932208"/>
                <a:gridCol w="985631"/>
                <a:gridCol w="878785"/>
                <a:gridCol w="878785"/>
                <a:gridCol w="932208"/>
                <a:gridCol w="985631"/>
              </a:tblGrid>
              <a:tr h="316820">
                <a:tc>
                  <a:txBody>
                    <a:bodyPr/>
                    <a:lstStyle/>
                    <a:p>
                      <a:pPr marL="0" marR="0">
                        <a:spcBef>
                          <a:spcPts val="0"/>
                        </a:spcBef>
                        <a:spcAft>
                          <a:spcPts val="0"/>
                        </a:spcAft>
                      </a:pPr>
                      <a:r>
                        <a:rPr lang="en-US" sz="1000" dirty="0">
                          <a:effectLst/>
                        </a:rPr>
                        <a:t>Quarter</a:t>
                      </a:r>
                    </a:p>
                    <a:p>
                      <a:pPr marL="0" marR="0">
                        <a:spcBef>
                          <a:spcPts val="0"/>
                        </a:spcBef>
                        <a:spcAft>
                          <a:spcPts val="0"/>
                        </a:spcAft>
                      </a:pPr>
                      <a:r>
                        <a:rPr lang="en-US" sz="1000" dirty="0">
                          <a:effectLst/>
                        </a:rPr>
                        <a:t> </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gridSpan="2">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r>
              <a:tr h="316820">
                <a:tc>
                  <a:txBody>
                    <a:bodyPr/>
                    <a:lstStyle/>
                    <a:p>
                      <a:pPr marL="0" marR="0">
                        <a:spcBef>
                          <a:spcPts val="0"/>
                        </a:spcBef>
                        <a:spcAft>
                          <a:spcPts val="0"/>
                        </a:spcAft>
                      </a:pPr>
                      <a:r>
                        <a:rPr lang="en-US" sz="1000">
                          <a:effectLst/>
                        </a:rPr>
                        <a:t>Unit</a:t>
                      </a:r>
                    </a:p>
                    <a:p>
                      <a:pPr marL="0" marR="0">
                        <a:spcBef>
                          <a:spcPts val="0"/>
                        </a:spcBef>
                        <a:spcAft>
                          <a:spcPts val="0"/>
                        </a:spcAft>
                      </a:pPr>
                      <a:r>
                        <a:rPr lang="en-US" sz="1000">
                          <a:effectLst/>
                        </a:rPr>
                        <a:t> </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5</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6</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7</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8</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633640">
                <a:tc rowSpan="2">
                  <a:txBody>
                    <a:bodyPr/>
                    <a:lstStyle/>
                    <a:p>
                      <a:pPr marL="0" marR="0">
                        <a:spcBef>
                          <a:spcPts val="0"/>
                        </a:spcBef>
                        <a:spcAft>
                          <a:spcPts val="0"/>
                        </a:spcAft>
                      </a:pPr>
                      <a:r>
                        <a:rPr lang="en-US" sz="1000">
                          <a:effectLst/>
                        </a:rPr>
                        <a:t>Reading</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3L, 4L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3I, 4I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6L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6I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5L, 7L, 9L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5I, 7I, 9I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5L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5I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Reading and Level of Text Complexity – Anchor Standard 10:  Read and comprehend complex literary and informational texts independently and proficiently.</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0460">
                <a:tc rowSpan="2">
                  <a:txBody>
                    <a:bodyPr/>
                    <a:lstStyle/>
                    <a:p>
                      <a:pPr marL="0" marR="0">
                        <a:spcBef>
                          <a:spcPts val="0"/>
                        </a:spcBef>
                        <a:spcAft>
                          <a:spcPts val="0"/>
                        </a:spcAft>
                      </a:pPr>
                      <a:r>
                        <a:rPr lang="en-US" sz="1000" dirty="0">
                          <a:effectLst/>
                        </a:rPr>
                        <a:t>Writing</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4, 5, 6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Writing – Standard 10: Write routinely over extended time frames (time for research, reflection, and revision) and shorter time frames (a single sitting or a day or two) for a range of tasks, purposes, and audiences.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5230">
                <a:tc>
                  <a:txBody>
                    <a:bodyPr/>
                    <a:lstStyle/>
                    <a:p>
                      <a:pPr marL="0" marR="0">
                        <a:spcBef>
                          <a:spcPts val="0"/>
                        </a:spcBef>
                        <a:spcAft>
                          <a:spcPts val="0"/>
                        </a:spcAft>
                      </a:pPr>
                      <a:r>
                        <a:rPr lang="en-US" sz="1000" dirty="0">
                          <a:effectLst/>
                        </a:rPr>
                        <a:t>Language</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2148679">
                <a:tc gridSpan="9">
                  <a:txBody>
                    <a:bodyPr/>
                    <a:lstStyle/>
                    <a:p>
                      <a:pPr marL="0" marR="0">
                        <a:spcBef>
                          <a:spcPts val="0"/>
                        </a:spcBef>
                        <a:spcAft>
                          <a:spcPts val="0"/>
                        </a:spcAft>
                      </a:pPr>
                      <a:r>
                        <a:rPr lang="en-US" sz="1000" dirty="0">
                          <a:effectLst/>
                        </a:rPr>
                        <a:t>College and Career Readiness Anchor Standards for Speaking and Listening </a:t>
                      </a:r>
                    </a:p>
                    <a:p>
                      <a:pPr marL="0" marR="0">
                        <a:spcBef>
                          <a:spcPts val="0"/>
                        </a:spcBef>
                        <a:spcAft>
                          <a:spcPts val="0"/>
                        </a:spcAft>
                      </a:pPr>
                      <a:r>
                        <a:rPr lang="en-US" sz="1000" dirty="0" smtClean="0">
                          <a:effectLst/>
                        </a:rPr>
                        <a:t>The </a:t>
                      </a:r>
                      <a:r>
                        <a:rPr lang="en-US" sz="1000" dirty="0">
                          <a:effectLst/>
                        </a:rPr>
                        <a:t>standards on the following pages define what students should understand and be able to do by the end of each grade. They correspond to the College and Career Readiness (CCR) anchor standards below by number. The CCR and grade-specific standards are necessary complements—the former providing broad standards, the latter providing additional specificity—that together define the skills and understandings that all students must demonstrate. </a:t>
                      </a:r>
                    </a:p>
                    <a:p>
                      <a:pPr marL="0" marR="0">
                        <a:lnSpc>
                          <a:spcPts val="1500"/>
                        </a:lnSpc>
                        <a:spcBef>
                          <a:spcPts val="0"/>
                        </a:spcBef>
                        <a:spcAft>
                          <a:spcPts val="0"/>
                        </a:spcAft>
                      </a:pPr>
                      <a:r>
                        <a:rPr lang="en-US" sz="1000" dirty="0">
                          <a:effectLst/>
                        </a:rPr>
                        <a:t> </a:t>
                      </a:r>
                    </a:p>
                    <a:p>
                      <a:pPr marL="0" marR="0">
                        <a:lnSpc>
                          <a:spcPts val="1500"/>
                        </a:lnSpc>
                        <a:spcBef>
                          <a:spcPts val="0"/>
                        </a:spcBef>
                        <a:spcAft>
                          <a:spcPts val="0"/>
                        </a:spcAft>
                      </a:pPr>
                      <a:r>
                        <a:rPr lang="en-US" sz="1000" dirty="0">
                          <a:effectLst/>
                        </a:rPr>
                        <a:t>Note on range and content of student speaking and listening</a:t>
                      </a:r>
                    </a:p>
                    <a:p>
                      <a:pPr marL="0" marR="0">
                        <a:spcBef>
                          <a:spcPts val="0"/>
                        </a:spcBef>
                        <a:spcAft>
                          <a:spcPts val="0"/>
                        </a:spcAft>
                      </a:pPr>
                      <a:r>
                        <a:rPr lang="en-US" sz="1000" dirty="0">
                          <a:effectLst/>
                        </a:rPr>
                        <a:t>To build a foundation for college and career readiness, students must have ample opportunities to take part in a variety of rich, structured conversations—as part of a whole class, in small groups, and with a partner. Being productive members of these conversations requires that students contribute accurate, relevant information; respond to and develop what others have said; make comparisons and contrasts; and analyze and synthesize a multitude of ideas in various domains.</a:t>
                      </a:r>
                    </a:p>
                    <a:p>
                      <a:pPr marL="0" marR="0">
                        <a:spcBef>
                          <a:spcPts val="0"/>
                        </a:spcBef>
                        <a:spcAft>
                          <a:spcPts val="0"/>
                        </a:spcAft>
                      </a:pPr>
                      <a:r>
                        <a:rPr lang="en-US" sz="1000" dirty="0">
                          <a:effectLst/>
                        </a:rPr>
                        <a:t> </a:t>
                      </a:r>
                    </a:p>
                    <a:p>
                      <a:pPr marL="0" marR="0">
                        <a:spcBef>
                          <a:spcPts val="0"/>
                        </a:spcBef>
                        <a:spcAft>
                          <a:spcPts val="0"/>
                        </a:spcAft>
                      </a:pPr>
                      <a:r>
                        <a:rPr lang="en-US" sz="1000" dirty="0" smtClean="0">
                          <a:effectLst/>
                        </a:rPr>
                        <a:t>The </a:t>
                      </a:r>
                      <a:r>
                        <a:rPr lang="en-US" sz="1000" dirty="0">
                          <a:effectLst/>
                        </a:rPr>
                        <a:t>standards should be incorporated across all units.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4095016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a:t>
            </a:r>
            <a:r>
              <a:rPr lang="en-US" dirty="0" smtClean="0"/>
              <a:t>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43018053"/>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1</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Literature</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.RL.3: Analyze how complex characters (e.g., those with multiple or conflicting motivations) develop over the course of a text, interact with other characters, and advance the plot or develop the theme.</a:t>
                      </a:r>
                    </a:p>
                    <a:p>
                      <a:pPr marL="0" marR="0">
                        <a:spcBef>
                          <a:spcPts val="0"/>
                        </a:spcBef>
                        <a:spcAft>
                          <a:spcPts val="0"/>
                        </a:spcAft>
                      </a:pPr>
                      <a:r>
                        <a:rPr lang="en-US" sz="1000">
                          <a:effectLst/>
                          <a:latin typeface="+mn-lt"/>
                          <a:ea typeface="ヒラギノ明朝 Pro W3"/>
                          <a:cs typeface="Times New Roman" panose="02020603050405020304" pitchFamily="18" charset="0"/>
                        </a:rPr>
                        <a:t>9-10.RL.4: Determine the meaning of words and phrases as they are used in the text, including figurative and connotative meanings; analyze the cumulative impact of specific word choices on meaning and tone (e.g., how the language evokes a sense of time and place; how it sets a formal or informal tone).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Narrative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.W.3</a:t>
                      </a:r>
                      <a:r>
                        <a:rPr lang="en-US" sz="1000" dirty="0">
                          <a:effectLst/>
                          <a:latin typeface="+mn-lt"/>
                          <a:ea typeface="Times New Roman" panose="02020603050405020304" pitchFamily="18" charset="0"/>
                          <a:cs typeface="Times New Roman" panose="02020603050405020304" pitchFamily="18" charset="0"/>
                        </a:rPr>
                        <a:t>:</a:t>
                      </a:r>
                      <a:r>
                        <a:rPr lang="en-US" sz="1000" dirty="0">
                          <a:effectLst/>
                          <a:latin typeface="+mn-lt"/>
                          <a:ea typeface="ヒラギノ明朝 Pro W3"/>
                          <a:cs typeface="Times New Roman" panose="02020603050405020304" pitchFamily="18" charset="0"/>
                        </a:rPr>
                        <a:t> Write narratives to develop real or imagined experiences or events using effective technique, well-chosen details, and well-structured event sequences.</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217170" marR="0" indent="-228600">
                        <a:spcBef>
                          <a:spcPts val="300"/>
                        </a:spcBef>
                        <a:spcAft>
                          <a:spcPts val="0"/>
                        </a:spcAft>
                      </a:pPr>
                      <a:r>
                        <a:rPr lang="en-US" sz="1000" dirty="0">
                          <a:effectLst/>
                          <a:latin typeface="+mn-lt"/>
                          <a:ea typeface="Times New Roman" panose="02020603050405020304" pitchFamily="18" charset="0"/>
                          <a:cs typeface="Times New Roman" panose="02020603050405020304" pitchFamily="18" charset="0"/>
                        </a:rPr>
                        <a:t> </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3</a:t>
            </a:fld>
            <a:endParaRPr lang="en-US"/>
          </a:p>
        </p:txBody>
      </p:sp>
    </p:spTree>
    <p:extLst>
      <p:ext uri="{BB962C8B-B14F-4D97-AF65-F5344CB8AC3E}">
        <p14:creationId xmlns:p14="http://schemas.microsoft.com/office/powerpoint/2010/main" val="77966300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a:t>
            </a:r>
            <a:r>
              <a:rPr lang="en-US" dirty="0" smtClean="0"/>
              <a:t>1</a:t>
            </a:r>
            <a:br>
              <a:rPr lang="en-US" dirty="0" smtClean="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1696685026"/>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1</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11-12.RL.2: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11-12.RL.3: Analyze the impact of the author’s choices regarding how to develop and relate elements of a story or drama (e.g., where a story is set, how the action is ordered, how the characters are introduced and developed).</a:t>
                      </a:r>
                    </a:p>
                    <a:p>
                      <a:pPr marL="0" marR="0">
                        <a:spcBef>
                          <a:spcPts val="0"/>
                        </a:spcBef>
                        <a:spcAft>
                          <a:spcPts val="0"/>
                        </a:spcAft>
                      </a:pPr>
                      <a:r>
                        <a:rPr lang="en-US" sz="1000" dirty="0"/>
                        <a:t>11-12.RL.4: 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txBody>
                  <a:tcPr marL="68580" marR="68580" marT="0" marB="0"/>
                </a:tc>
              </a:tr>
              <a:tr h="1783080">
                <a:tc>
                  <a:txBody>
                    <a:bodyPr/>
                    <a:lstStyle/>
                    <a:p>
                      <a:pPr marL="0" marR="0">
                        <a:spcBef>
                          <a:spcPts val="0"/>
                        </a:spcBef>
                        <a:spcAft>
                          <a:spcPts val="0"/>
                        </a:spcAft>
                      </a:pPr>
                      <a:r>
                        <a:rPr lang="en-US" sz="1000" b="1" dirty="0"/>
                        <a:t>Writing: </a:t>
                      </a:r>
                      <a:r>
                        <a:rPr lang="en-US" sz="1000" b="1" dirty="0" smtClean="0"/>
                        <a:t>Narrative</a:t>
                      </a:r>
                    </a:p>
                    <a:p>
                      <a:pPr marL="0" marR="0">
                        <a:spcBef>
                          <a:spcPts val="0"/>
                        </a:spcBef>
                        <a:spcAft>
                          <a:spcPts val="0"/>
                        </a:spcAft>
                      </a:pPr>
                      <a:r>
                        <a:rPr lang="en-US" sz="1000" dirty="0" smtClean="0"/>
                        <a:t>11-12.W.3</a:t>
                      </a:r>
                      <a:r>
                        <a:rPr lang="en-US" sz="1000" dirty="0"/>
                        <a:t>: Write narratives to develop real or imagined experiences or events using effective technique, well-chosen details, and well-structured event </a:t>
                      </a:r>
                      <a:r>
                        <a:rPr lang="en-US" sz="1000" dirty="0" smtClean="0"/>
                        <a:t>sequences.</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p>
                    <a:p>
                      <a:pPr marL="0" marR="0">
                        <a:spcBef>
                          <a:spcPts val="300"/>
                        </a:spcBef>
                        <a:spcAft>
                          <a:spcPts val="300"/>
                        </a:spcAft>
                      </a:pPr>
                      <a:r>
                        <a:rPr lang="en-US" sz="1000" dirty="0"/>
                        <a:t>11-12.W.5: Develop and strengthen writing as needed by planning, revising, editing, rewriting, or trying a new approach, focusing on addressing what is most significant for a specific purpose and audience.</a:t>
                      </a:r>
                    </a:p>
                    <a:p>
                      <a:pPr marL="0" marR="0">
                        <a:spcBef>
                          <a:spcPts val="300"/>
                        </a:spcBef>
                        <a:spcAft>
                          <a:spcPts val="300"/>
                        </a:spcAft>
                      </a:pPr>
                      <a:r>
                        <a:rPr lang="en-US" sz="1000" dirty="0"/>
                        <a:t> </a:t>
                      </a:r>
                    </a:p>
                  </a:txBody>
                  <a:tcPr marL="68580" marR="68580" marT="0" marB="0"/>
                </a:tc>
              </a:tr>
              <a:tr h="178308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30</a:t>
            </a:fld>
            <a:endParaRPr lang="en-US">
              <a:solidFill>
                <a:prstClr val="black">
                  <a:tint val="75000"/>
                </a:prstClr>
              </a:solidFill>
              <a:latin typeface="Calibri"/>
            </a:endParaRPr>
          </a:p>
        </p:txBody>
      </p:sp>
    </p:spTree>
    <p:extLst>
      <p:ext uri="{BB962C8B-B14F-4D97-AF65-F5344CB8AC3E}">
        <p14:creationId xmlns:p14="http://schemas.microsoft.com/office/powerpoint/2010/main" val="110918160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a:t>
            </a:r>
            <a:r>
              <a:rPr lang="en-US" dirty="0" smtClean="0"/>
              <a:t>1</a:t>
            </a:r>
            <a:br>
              <a:rPr lang="en-US" dirty="0" smtClean="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511261771"/>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2</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11-12.RI.2: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11-12.RI.3: Analyze the impact of the author’s choices regarding how to develop and relate elements of a story or drama (e.g., where a story is set, how the action is ordered, how the characters are introduced and developed).</a:t>
                      </a:r>
                    </a:p>
                    <a:p>
                      <a:pPr marL="0" marR="0">
                        <a:spcBef>
                          <a:spcPts val="0"/>
                        </a:spcBef>
                        <a:spcAft>
                          <a:spcPts val="0"/>
                        </a:spcAft>
                      </a:pPr>
                      <a:r>
                        <a:rPr lang="en-US" sz="1000" dirty="0"/>
                        <a:t>11-12.RI.4: 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txBody>
                  <a:tcPr marL="68580" marR="68580" marT="0" marB="0"/>
                </a:tc>
              </a:tr>
              <a:tr h="1783080">
                <a:tc>
                  <a:txBody>
                    <a:bodyPr/>
                    <a:lstStyle/>
                    <a:p>
                      <a:pPr marL="0" marR="0">
                        <a:spcBef>
                          <a:spcPts val="0"/>
                        </a:spcBef>
                        <a:spcAft>
                          <a:spcPts val="0"/>
                        </a:spcAft>
                      </a:pPr>
                      <a:r>
                        <a:rPr lang="en-US" sz="1000" b="1" dirty="0"/>
                        <a:t>Writing:  </a:t>
                      </a:r>
                      <a:r>
                        <a:rPr lang="en-US" sz="1000" b="1" dirty="0" smtClean="0"/>
                        <a:t>Narrative</a:t>
                      </a:r>
                    </a:p>
                    <a:p>
                      <a:pPr marL="0" marR="0">
                        <a:spcBef>
                          <a:spcPts val="0"/>
                        </a:spcBef>
                        <a:spcAft>
                          <a:spcPts val="0"/>
                        </a:spcAft>
                      </a:pPr>
                      <a:r>
                        <a:rPr lang="en-US" sz="1000" dirty="0" smtClean="0"/>
                        <a:t>11-12.W.3</a:t>
                      </a:r>
                      <a:r>
                        <a:rPr lang="en-US" sz="1000" dirty="0"/>
                        <a:t>: Write narratives to develop real or imagined experiences or events using effective technique, well-chosen details, and well-structured event </a:t>
                      </a:r>
                      <a:r>
                        <a:rPr lang="en-US" sz="1000" dirty="0" smtClean="0"/>
                        <a:t>sequences.</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11-12.W.6</a:t>
                      </a:r>
                      <a:r>
                        <a:rPr lang="en-US" sz="1000" dirty="0"/>
                        <a:t>: Use technology, including the Internet, to produce, publish, and update individual or shared writing products in response to ongoing feedback, including new arguments or information.</a:t>
                      </a:r>
                    </a:p>
                    <a:p>
                      <a:pPr marL="0" marR="0">
                        <a:spcBef>
                          <a:spcPts val="300"/>
                        </a:spcBef>
                        <a:spcAft>
                          <a:spcPts val="300"/>
                        </a:spcAft>
                      </a:pPr>
                      <a:r>
                        <a:rPr lang="en-US" sz="1000" dirty="0"/>
                        <a:t> </a:t>
                      </a:r>
                    </a:p>
                  </a:txBody>
                  <a:tcPr marL="68580" marR="68580" marT="0" marB="0"/>
                </a:tc>
              </a:tr>
              <a:tr h="178308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31</a:t>
            </a:fld>
            <a:endParaRPr lang="en-US">
              <a:solidFill>
                <a:prstClr val="black">
                  <a:tint val="75000"/>
                </a:prstClr>
              </a:solidFill>
              <a:latin typeface="Calibri"/>
            </a:endParaRPr>
          </a:p>
        </p:txBody>
      </p:sp>
    </p:spTree>
    <p:extLst>
      <p:ext uri="{BB962C8B-B14F-4D97-AF65-F5344CB8AC3E}">
        <p14:creationId xmlns:p14="http://schemas.microsoft.com/office/powerpoint/2010/main" val="90184769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3210135851"/>
              </p:ext>
            </p:extLst>
          </p:nvPr>
        </p:nvGraphicFramePr>
        <p:xfrm>
          <a:off x="457200" y="843338"/>
          <a:ext cx="8229600" cy="556889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3</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579855">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11-12.RL.2: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11-12.RL.6: Analyze a case in which grasping point of view requires distinguishing what is directly stated in a text from what is really meant (e.g., satire, sarcasm, irony, or understatement).</a:t>
                      </a:r>
                    </a:p>
                  </a:txBody>
                  <a:tcPr marL="68580" marR="68580" marT="0" marB="0"/>
                </a:tc>
              </a:tr>
              <a:tr h="1783080">
                <a:tc>
                  <a:txBody>
                    <a:bodyPr/>
                    <a:lstStyle/>
                    <a:p>
                      <a:pPr marL="0" marR="0">
                        <a:spcBef>
                          <a:spcPts val="0"/>
                        </a:spcBef>
                        <a:spcAft>
                          <a:spcPts val="0"/>
                        </a:spcAft>
                      </a:pPr>
                      <a:r>
                        <a:rPr lang="en-US" sz="1000" b="1" dirty="0"/>
                        <a:t>Writing: Argumentative </a:t>
                      </a:r>
                      <a:endParaRPr lang="en-US" sz="1000" b="1" dirty="0" smtClean="0"/>
                    </a:p>
                    <a:p>
                      <a:pPr marL="0" marR="0">
                        <a:spcBef>
                          <a:spcPts val="0"/>
                        </a:spcBef>
                        <a:spcAft>
                          <a:spcPts val="0"/>
                        </a:spcAft>
                      </a:pPr>
                      <a:r>
                        <a:rPr lang="en-US" sz="1000" dirty="0" smtClean="0"/>
                        <a:t>11-12.W.1</a:t>
                      </a:r>
                      <a:r>
                        <a:rPr lang="en-US" sz="1000" dirty="0"/>
                        <a:t>: Write arguments to support claims in an analysis of substantive topics or texts, using valid reasoning and relevant and sufficient </a:t>
                      </a:r>
                      <a:r>
                        <a:rPr lang="en-US" sz="1000" dirty="0" smtClean="0"/>
                        <a:t>evidence.</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endParaRPr lang="en-US" sz="1000" dirty="0" smtClean="0"/>
                    </a:p>
                    <a:p>
                      <a:pPr marL="0" marR="0">
                        <a:spcBef>
                          <a:spcPts val="0"/>
                        </a:spcBef>
                        <a:spcAft>
                          <a:spcPts val="0"/>
                        </a:spcAft>
                      </a:pPr>
                      <a:r>
                        <a:rPr lang="en-US" sz="1000" dirty="0" smtClean="0"/>
                        <a:t>11-12.W.8</a:t>
                      </a:r>
                      <a:r>
                        <a:rPr lang="en-US" sz="1000" dirty="0"/>
                        <a:t>: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pPr marL="0" marR="0">
                        <a:spcBef>
                          <a:spcPts val="0"/>
                        </a:spcBef>
                        <a:spcAft>
                          <a:spcPts val="0"/>
                        </a:spcAft>
                      </a:pPr>
                      <a:r>
                        <a:rPr lang="en-US" sz="1000" dirty="0" smtClean="0"/>
                        <a:t>11-12.W.9</a:t>
                      </a:r>
                      <a:r>
                        <a:rPr lang="en-US" sz="1000" dirty="0"/>
                        <a:t>: Draw evidence from literary or informational texts to support analysis, reflection, and research.</a:t>
                      </a:r>
                    </a:p>
                    <a:p>
                      <a:pPr marL="0" marR="0">
                        <a:spcBef>
                          <a:spcPts val="300"/>
                        </a:spcBef>
                        <a:spcAft>
                          <a:spcPts val="300"/>
                        </a:spcAft>
                      </a:pPr>
                      <a:r>
                        <a:rPr lang="en-US" sz="1000" dirty="0"/>
                        <a:t> </a:t>
                      </a:r>
                    </a:p>
                  </a:txBody>
                  <a:tcPr marL="68580" marR="68580" marT="0" marB="0"/>
                </a:tc>
              </a:tr>
              <a:tr h="178308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32</a:t>
            </a:fld>
            <a:endParaRPr lang="en-US">
              <a:solidFill>
                <a:prstClr val="black">
                  <a:tint val="75000"/>
                </a:prstClr>
              </a:solidFill>
              <a:latin typeface="Calibri"/>
            </a:endParaRPr>
          </a:p>
        </p:txBody>
      </p:sp>
    </p:spTree>
    <p:extLst>
      <p:ext uri="{BB962C8B-B14F-4D97-AF65-F5344CB8AC3E}">
        <p14:creationId xmlns:p14="http://schemas.microsoft.com/office/powerpoint/2010/main" val="270620235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959666720"/>
              </p:ext>
            </p:extLst>
          </p:nvPr>
        </p:nvGraphicFramePr>
        <p:xfrm>
          <a:off x="457200" y="843338"/>
          <a:ext cx="8229600" cy="550983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4</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513180">
                <a:tc>
                  <a:txBody>
                    <a:bodyPr/>
                    <a:lstStyle/>
                    <a:p>
                      <a:pPr marL="0" marR="0">
                        <a:spcBef>
                          <a:spcPts val="0"/>
                        </a:spcBef>
                        <a:spcAft>
                          <a:spcPts val="0"/>
                        </a:spcAft>
                      </a:pPr>
                      <a:r>
                        <a:rPr lang="en-US" sz="1000" b="1" dirty="0"/>
                        <a:t>Reading:  Informational Text</a:t>
                      </a:r>
                    </a:p>
                    <a:p>
                      <a:pPr marL="0" marR="0">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11-12.RI.2: Determine two or more themes or central ideas of a text and analyze their development over the course of the text, including how they interact and build on one another to produce a complex account; provide an objective summary of the text.</a:t>
                      </a:r>
                    </a:p>
                    <a:p>
                      <a:pPr marL="0" marR="0">
                        <a:spcBef>
                          <a:spcPts val="0"/>
                        </a:spcBef>
                        <a:spcAft>
                          <a:spcPts val="0"/>
                        </a:spcAft>
                      </a:pPr>
                      <a:r>
                        <a:rPr lang="en-US" sz="1000" dirty="0"/>
                        <a:t>11-12.RI.6: Analyze a case in which grasping point of view requires distinguishing what is directly stated in a text from what is really meant (e.g., satire, sarcasm, irony, or understatement).</a:t>
                      </a:r>
                    </a:p>
                  </a:txBody>
                  <a:tcPr marL="68580" marR="68580" marT="0" marB="0"/>
                </a:tc>
              </a:tr>
              <a:tr h="1783080">
                <a:tc>
                  <a:txBody>
                    <a:bodyPr/>
                    <a:lstStyle/>
                    <a:p>
                      <a:pPr marL="0" marR="0">
                        <a:spcBef>
                          <a:spcPts val="0"/>
                        </a:spcBef>
                        <a:spcAft>
                          <a:spcPts val="0"/>
                        </a:spcAft>
                      </a:pPr>
                      <a:r>
                        <a:rPr lang="en-US" sz="1000" b="1" dirty="0"/>
                        <a:t>Writing:  Argumentative </a:t>
                      </a:r>
                    </a:p>
                    <a:p>
                      <a:r>
                        <a:rPr lang="en-US" sz="1000" dirty="0"/>
                        <a:t>11-12.W.1: Write arguments to support claims in an analysis of substantive topics or texts, using valid reasoning and relevant and sufficient </a:t>
                      </a:r>
                      <a:r>
                        <a:rPr lang="en-US" sz="1000" dirty="0" smtClean="0"/>
                        <a:t>evidence.</a:t>
                      </a:r>
                    </a:p>
                    <a:p>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r>
                        <a:rPr lang="en-US" sz="1000" dirty="0" smtClean="0"/>
                        <a:t>11-12.W.6</a:t>
                      </a:r>
                      <a:r>
                        <a:rPr lang="en-US" sz="1000" dirty="0"/>
                        <a:t>: Use technology, including the Internet, to produce, publish, and update individual or shared writing products in response to ongoing feedback, including new arguments or </a:t>
                      </a:r>
                      <a:r>
                        <a:rPr lang="en-US" sz="1000" dirty="0" smtClean="0"/>
                        <a:t>information.</a:t>
                      </a:r>
                    </a:p>
                    <a:p>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r>
                        <a:rPr lang="en-US" sz="1000" dirty="0" smtClean="0"/>
                        <a:t>11-12.W.9</a:t>
                      </a:r>
                      <a:r>
                        <a:rPr lang="en-US" sz="1000" dirty="0"/>
                        <a:t>: Draw evidence from literary or informational texts to support analysis, reflection, and research.</a:t>
                      </a:r>
                    </a:p>
                  </a:txBody>
                  <a:tcPr marL="68580" marR="68580" marT="0" marB="0"/>
                </a:tc>
              </a:tr>
              <a:tr h="167640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33</a:t>
            </a:fld>
            <a:endParaRPr lang="en-US">
              <a:solidFill>
                <a:prstClr val="black">
                  <a:tint val="75000"/>
                </a:prstClr>
              </a:solidFill>
              <a:latin typeface="Calibri"/>
            </a:endParaRPr>
          </a:p>
        </p:txBody>
      </p:sp>
    </p:spTree>
    <p:extLst>
      <p:ext uri="{BB962C8B-B14F-4D97-AF65-F5344CB8AC3E}">
        <p14:creationId xmlns:p14="http://schemas.microsoft.com/office/powerpoint/2010/main" val="324548545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a:t>
            </a:r>
            <a:r>
              <a:rPr lang="en-US" dirty="0" smtClean="0"/>
              <a:t>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1807480121"/>
              </p:ext>
            </p:extLst>
          </p:nvPr>
        </p:nvGraphicFramePr>
        <p:xfrm>
          <a:off x="457200" y="843338"/>
          <a:ext cx="8229600" cy="5444725"/>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5</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660818">
                <a:tc>
                  <a:txBody>
                    <a:bodyPr/>
                    <a:lstStyle/>
                    <a:p>
                      <a:pPr marL="0" marR="0">
                        <a:spcBef>
                          <a:spcPts val="0"/>
                        </a:spcBef>
                        <a:spcAft>
                          <a:spcPts val="0"/>
                        </a:spcAft>
                      </a:pPr>
                      <a:r>
                        <a:rPr lang="en-US" sz="1000" b="1" dirty="0"/>
                        <a:t>Reading:  Literature</a:t>
                      </a:r>
                    </a:p>
                    <a:p>
                      <a:pPr marL="0" marR="0">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11-12.RL.5: Analyze how an author’s choices concerning how to structure specific parts of a text (e.g., the choice of where to begin or end a story, the choice to provide a comedic or tragic resolution) contribute to its overall structure and meaning as well as its aesthetic impact.</a:t>
                      </a:r>
                    </a:p>
                    <a:p>
                      <a:pPr marL="0" marR="0">
                        <a:spcBef>
                          <a:spcPts val="0"/>
                        </a:spcBef>
                        <a:spcAft>
                          <a:spcPts val="0"/>
                        </a:spcAft>
                      </a:pPr>
                      <a:r>
                        <a:rPr lang="en-US" sz="1000" dirty="0"/>
                        <a:t>11-12.RL. 7: Analyze multiple interpretations of a story, drama, or poem (e.g., recorded or live production of a play or recorded novel or poetry), evaluating how each version interprets the source text. (Include at least one play by Shakespeare and one play by an American dramatist.)</a:t>
                      </a:r>
                    </a:p>
                    <a:p>
                      <a:pPr marL="0" marR="0">
                        <a:spcBef>
                          <a:spcPts val="0"/>
                        </a:spcBef>
                        <a:spcAft>
                          <a:spcPts val="0"/>
                        </a:spcAft>
                      </a:pPr>
                      <a:r>
                        <a:rPr lang="en-US" sz="1000" dirty="0"/>
                        <a:t>11-12.RL.9: Demonstrate knowledge of eighteenth-, nineteenth- and early-twentieth-century foundational works of American literature, including how two or more texts from the same period treat similar themes or topics.  </a:t>
                      </a:r>
                    </a:p>
                  </a:txBody>
                  <a:tcPr marL="68580" marR="68580" marT="0" marB="0"/>
                </a:tc>
              </a:tr>
              <a:tr h="1783080">
                <a:tc>
                  <a:txBody>
                    <a:bodyPr/>
                    <a:lstStyle/>
                    <a:p>
                      <a:pPr marL="0" marR="0">
                        <a:spcBef>
                          <a:spcPts val="0"/>
                        </a:spcBef>
                        <a:spcAft>
                          <a:spcPts val="0"/>
                        </a:spcAft>
                      </a:pPr>
                      <a:r>
                        <a:rPr lang="en-US" sz="1000" b="1" dirty="0"/>
                        <a:t>Writing: Argumentative </a:t>
                      </a:r>
                      <a:endParaRPr lang="en-US" sz="1000" b="1" dirty="0" smtClean="0"/>
                    </a:p>
                    <a:p>
                      <a:pPr marL="0" marR="0">
                        <a:spcBef>
                          <a:spcPts val="0"/>
                        </a:spcBef>
                        <a:spcAft>
                          <a:spcPts val="0"/>
                        </a:spcAft>
                      </a:pPr>
                      <a:r>
                        <a:rPr lang="en-US" sz="1000" dirty="0" smtClean="0"/>
                        <a:t>11-12.W.1</a:t>
                      </a:r>
                      <a:r>
                        <a:rPr lang="en-US" sz="1000" dirty="0"/>
                        <a:t>: Write arguments to support claims in an analysis of substantive topics or texts, using valid reasoning and relevant and sufficient </a:t>
                      </a:r>
                      <a:r>
                        <a:rPr lang="en-US" sz="1000" dirty="0" smtClean="0"/>
                        <a:t>evidence.</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r>
                        <a:rPr lang="en-US" sz="1000" dirty="0" smtClean="0"/>
                        <a:t>11-12.W.9</a:t>
                      </a:r>
                      <a:r>
                        <a:rPr lang="en-US" sz="1000" dirty="0"/>
                        <a:t>: Draw evidence from literary or informational texts to support analysis, reflection, and research.</a:t>
                      </a:r>
                    </a:p>
                    <a:p>
                      <a:pPr marL="0" marR="0">
                        <a:spcBef>
                          <a:spcPts val="0"/>
                        </a:spcBef>
                        <a:spcAft>
                          <a:spcPts val="0"/>
                        </a:spcAft>
                      </a:pPr>
                      <a:r>
                        <a:rPr lang="en-US" sz="1000" dirty="0"/>
                        <a:t> </a:t>
                      </a:r>
                    </a:p>
                  </a:txBody>
                  <a:tcPr marL="68580" marR="68580" marT="0" marB="0"/>
                </a:tc>
              </a:tr>
              <a:tr h="1616050">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writing.</a:t>
                      </a:r>
                    </a:p>
                    <a:p>
                      <a:pPr>
                        <a:spcBef>
                          <a:spcPts val="300"/>
                        </a:spcBef>
                        <a:tabLst>
                          <a:tab pos="228600" algn="l"/>
                          <a:tab pos="6343650" algn="l"/>
                        </a:tabLst>
                      </a:pPr>
                      <a:r>
                        <a:rPr lang="en-US" sz="1000" dirty="0"/>
                        <a:t>11-12.L.5: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34</a:t>
            </a:fld>
            <a:endParaRPr lang="en-US">
              <a:solidFill>
                <a:prstClr val="black">
                  <a:tint val="75000"/>
                </a:prstClr>
              </a:solidFill>
              <a:latin typeface="Calibri"/>
            </a:endParaRPr>
          </a:p>
        </p:txBody>
      </p:sp>
    </p:spTree>
    <p:extLst>
      <p:ext uri="{BB962C8B-B14F-4D97-AF65-F5344CB8AC3E}">
        <p14:creationId xmlns:p14="http://schemas.microsoft.com/office/powerpoint/2010/main" val="351226982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a:t>
            </a:r>
            <a:r>
              <a:rPr lang="en-US" dirty="0"/>
              <a:t>3</a:t>
            </a:r>
            <a:r>
              <a:rPr lang="en-US" dirty="0" smtClean="0"/>
              <a:t/>
            </a:r>
            <a:br>
              <a:rPr lang="en-US" dirty="0" smtClean="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4003630755"/>
              </p:ext>
            </p:extLst>
          </p:nvPr>
        </p:nvGraphicFramePr>
        <p:xfrm>
          <a:off x="457200" y="843338"/>
          <a:ext cx="8229600" cy="546983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6</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t>Reading:  Informational Text</a:t>
                      </a:r>
                    </a:p>
                    <a:p>
                      <a:pPr marL="0" marR="0">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spcBef>
                          <a:spcPts val="0"/>
                        </a:spcBef>
                        <a:spcAft>
                          <a:spcPts val="0"/>
                        </a:spcAft>
                      </a:pPr>
                      <a:r>
                        <a:rPr lang="en-US" sz="1000" dirty="0"/>
                        <a:t>11-12.RI.5: Analyze how an author’s choices concerning how to structure specific parts of a text (e.g., the choice of where to begin or end a story, the choice to provide a comedic or tragic resolution) contribute to its overall structure and meaning as well as its aesthetic impact.</a:t>
                      </a:r>
                    </a:p>
                    <a:p>
                      <a:pPr marL="0" marR="0">
                        <a:spcBef>
                          <a:spcPts val="0"/>
                        </a:spcBef>
                        <a:spcAft>
                          <a:spcPts val="0"/>
                        </a:spcAft>
                      </a:pPr>
                      <a:r>
                        <a:rPr lang="en-US" sz="1000" dirty="0"/>
                        <a:t>11-12.RI. 7: Analyze multiple interpretations of a story, drama, or poem (e.g., recorded or live production of a play or recorded novel or poetry), evaluating how each version interprets the source text. (Include at least one play by Shakespeare and one play by an American dramatist.)</a:t>
                      </a:r>
                    </a:p>
                    <a:p>
                      <a:pPr marL="0" marR="0">
                        <a:spcBef>
                          <a:spcPts val="0"/>
                        </a:spcBef>
                        <a:spcAft>
                          <a:spcPts val="0"/>
                        </a:spcAft>
                      </a:pPr>
                      <a:r>
                        <a:rPr lang="en-US" sz="1000" dirty="0"/>
                        <a:t>11-12.RI.8: Delineate and evaluate the reasoning in seminal U.S. texts, including the application of constitutional principles and use of legal reasoning (e.g., in U.S. Supreme Court majority opinions and dissents) and the premises, purposes, and arguments in works of public advocacy (e.g., The Federalist, presidential addresses).</a:t>
                      </a:r>
                    </a:p>
                    <a:p>
                      <a:pPr marL="0" marR="0">
                        <a:spcBef>
                          <a:spcPts val="0"/>
                        </a:spcBef>
                        <a:spcAft>
                          <a:spcPts val="0"/>
                        </a:spcAft>
                      </a:pPr>
                      <a:r>
                        <a:rPr lang="en-US" sz="1000" dirty="0"/>
                        <a:t>11-12.RI.9: Demonstrate knowledge of eighteenth-, nineteenth- and early-twentieth-century foundational works of American literature, including how two or more texts from the same period treat similar themes or topics.  </a:t>
                      </a:r>
                    </a:p>
                  </a:txBody>
                  <a:tcPr marL="68580" marR="68580" marT="0" marB="0"/>
                </a:tc>
              </a:tr>
              <a:tr h="1783080">
                <a:tc>
                  <a:txBody>
                    <a:bodyPr/>
                    <a:lstStyle/>
                    <a:p>
                      <a:pPr marL="0" marR="0">
                        <a:spcBef>
                          <a:spcPts val="0"/>
                        </a:spcBef>
                        <a:spcAft>
                          <a:spcPts val="0"/>
                        </a:spcAft>
                      </a:pPr>
                      <a:r>
                        <a:rPr lang="en-US" sz="1000" b="1" dirty="0"/>
                        <a:t>Writing:  Argumentative </a:t>
                      </a:r>
                      <a:endParaRPr lang="en-US" sz="1000" b="1" dirty="0" smtClean="0"/>
                    </a:p>
                    <a:p>
                      <a:pPr marL="0" marR="0">
                        <a:spcBef>
                          <a:spcPts val="0"/>
                        </a:spcBef>
                        <a:spcAft>
                          <a:spcPts val="0"/>
                        </a:spcAft>
                      </a:pPr>
                      <a:r>
                        <a:rPr lang="en-US" sz="1000" dirty="0" smtClean="0"/>
                        <a:t>11-12.W.1</a:t>
                      </a:r>
                      <a:r>
                        <a:rPr lang="en-US" sz="1000" dirty="0"/>
                        <a:t>: Write arguments to support claims in an analysis of substantive topics or texts, using valid reasoning and relevant and sufficient </a:t>
                      </a:r>
                      <a:r>
                        <a:rPr lang="en-US" sz="1000" dirty="0" smtClean="0"/>
                        <a:t>evidence.</a:t>
                      </a:r>
                    </a:p>
                    <a:p>
                      <a:pPr marL="0" marR="0">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spcBef>
                          <a:spcPts val="0"/>
                        </a:spcBef>
                        <a:spcAft>
                          <a:spcPts val="0"/>
                        </a:spcAft>
                      </a:pPr>
                      <a:r>
                        <a:rPr lang="en-US" sz="1000" dirty="0" smtClean="0"/>
                        <a:t>11-12.W.6</a:t>
                      </a:r>
                      <a:r>
                        <a:rPr lang="en-US" sz="1000" dirty="0"/>
                        <a:t>: Use technology, including the Internet, to produce, publish, and update individual or shared writing products in response to ongoing feedback, including new arguments or </a:t>
                      </a:r>
                      <a:r>
                        <a:rPr lang="en-US" sz="1000" dirty="0" smtClean="0"/>
                        <a:t>information.</a:t>
                      </a:r>
                    </a:p>
                    <a:p>
                      <a:pPr marL="0" marR="0">
                        <a:spcBef>
                          <a:spcPts val="0"/>
                        </a:spcBef>
                        <a:spcAft>
                          <a:spcPts val="0"/>
                        </a:spcAft>
                      </a:pPr>
                      <a:r>
                        <a:rPr lang="en-US" sz="1000" dirty="0" smtClean="0"/>
                        <a:t>11-12.W.7</a:t>
                      </a:r>
                      <a:r>
                        <a:rPr lang="en-US" sz="1000" dirty="0"/>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citation.</a:t>
                      </a:r>
                    </a:p>
                    <a:p>
                      <a:pPr marL="0" marR="0">
                        <a:spcBef>
                          <a:spcPts val="0"/>
                        </a:spcBef>
                        <a:spcAft>
                          <a:spcPts val="0"/>
                        </a:spcAft>
                      </a:pPr>
                      <a:r>
                        <a:rPr lang="en-US" sz="1000" dirty="0"/>
                        <a:t>11-12.W.9: Draw evidence from literary or informational texts to support analysis, reflection, and research.</a:t>
                      </a:r>
                    </a:p>
                  </a:txBody>
                  <a:tcPr marL="68580" marR="68580" marT="0" marB="0"/>
                </a:tc>
              </a:tr>
              <a:tr h="1320775">
                <a:tc>
                  <a:txBody>
                    <a:bodyPr/>
                    <a:lstStyle/>
                    <a:p>
                      <a:pPr marL="0" marR="0">
                        <a:spcBef>
                          <a:spcPts val="0"/>
                        </a:spcBef>
                        <a:spcAft>
                          <a:spcPts val="0"/>
                        </a:spcAft>
                      </a:pPr>
                      <a:r>
                        <a:rPr lang="en-US" sz="1000" b="1" dirty="0" smtClean="0"/>
                        <a:t>Language</a:t>
                      </a:r>
                    </a:p>
                    <a:p>
                      <a:pPr marL="0" marR="0">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spcBef>
                          <a:spcPts val="0"/>
                        </a:spcBef>
                        <a:spcAft>
                          <a:spcPts val="0"/>
                        </a:spcAft>
                      </a:pPr>
                      <a:r>
                        <a:rPr lang="en-US" sz="1000" dirty="0" smtClean="0"/>
                        <a:t>11-12.L.5</a:t>
                      </a:r>
                      <a:r>
                        <a:rPr lang="en-US" sz="1000" dirty="0"/>
                        <a:t>: Demonstrate understanding of figurative language, word relationships, and nuances in word meaning.</a:t>
                      </a:r>
                    </a:p>
                    <a:p>
                      <a:pPr marL="0" marR="0">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35</a:t>
            </a:fld>
            <a:endParaRPr lang="en-US">
              <a:solidFill>
                <a:prstClr val="black">
                  <a:tint val="75000"/>
                </a:prstClr>
              </a:solidFill>
              <a:latin typeface="Calibri"/>
            </a:endParaRPr>
          </a:p>
        </p:txBody>
      </p:sp>
    </p:spTree>
    <p:extLst>
      <p:ext uri="{BB962C8B-B14F-4D97-AF65-F5344CB8AC3E}">
        <p14:creationId xmlns:p14="http://schemas.microsoft.com/office/powerpoint/2010/main" val="116898853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a:t>
            </a:r>
            <a:r>
              <a:rPr lang="en-US" dirty="0" smtClean="0"/>
              <a:t>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3452056738"/>
              </p:ext>
            </p:extLst>
          </p:nvPr>
        </p:nvGraphicFramePr>
        <p:xfrm>
          <a:off x="457200" y="843338"/>
          <a:ext cx="8229600" cy="558161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7</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lnSpc>
                          <a:spcPct val="100000"/>
                        </a:lnSpc>
                        <a:spcBef>
                          <a:spcPts val="0"/>
                        </a:spcBef>
                        <a:spcAft>
                          <a:spcPts val="0"/>
                        </a:spcAft>
                      </a:pPr>
                      <a:r>
                        <a:rPr lang="en-US" sz="1000" b="1" dirty="0"/>
                        <a:t>Reading:  Literature</a:t>
                      </a:r>
                    </a:p>
                    <a:p>
                      <a:pPr marL="0" marR="0">
                        <a:lnSpc>
                          <a:spcPct val="100000"/>
                        </a:lnSpc>
                        <a:spcBef>
                          <a:spcPts val="0"/>
                        </a:spcBef>
                        <a:spcAft>
                          <a:spcPts val="0"/>
                        </a:spcAft>
                      </a:pPr>
                      <a:r>
                        <a:rPr lang="en-US" sz="1000" dirty="0"/>
                        <a:t>11-12.RL.1: Cite strong and thorough textual evidence to support analysis of what the text says explicitly as well as inferences drawn from the text, including determining where the text leaves matters uncertain.</a:t>
                      </a:r>
                    </a:p>
                    <a:p>
                      <a:pPr marL="0" marR="0">
                        <a:lnSpc>
                          <a:spcPct val="100000"/>
                        </a:lnSpc>
                        <a:spcBef>
                          <a:spcPts val="0"/>
                        </a:spcBef>
                        <a:spcAft>
                          <a:spcPts val="0"/>
                        </a:spcAft>
                      </a:pPr>
                      <a:r>
                        <a:rPr lang="en-US" sz="1000" dirty="0"/>
                        <a:t>11-12.RL.2: Determine two or more themes or central ideas of a text and analyze their development over the course of the text, including how they interact and build on one another to produce a complex account; provide an objective summary of the text.</a:t>
                      </a:r>
                    </a:p>
                    <a:p>
                      <a:pPr marL="0" marR="0">
                        <a:lnSpc>
                          <a:spcPct val="100000"/>
                        </a:lnSpc>
                        <a:spcBef>
                          <a:spcPts val="0"/>
                        </a:spcBef>
                        <a:spcAft>
                          <a:spcPts val="0"/>
                        </a:spcAft>
                      </a:pPr>
                      <a:r>
                        <a:rPr lang="en-US" sz="1000" dirty="0"/>
                        <a:t>11-12.RL.5: Analyze how an author’s choices concerning how to structure specific parts of a text (e.g., the choice of where to begin or end a story, the choice to provide a comedic or tragic resolution) contribute to its overall structure and meaning as well as its aesthetic impact.</a:t>
                      </a:r>
                    </a:p>
                  </a:txBody>
                  <a:tcPr marL="68580" marR="68580" marT="0" marB="0"/>
                </a:tc>
              </a:tr>
              <a:tr h="1783080">
                <a:tc>
                  <a:txBody>
                    <a:bodyPr/>
                    <a:lstStyle/>
                    <a:p>
                      <a:pPr marL="0" marR="0">
                        <a:lnSpc>
                          <a:spcPct val="100000"/>
                        </a:lnSpc>
                        <a:spcBef>
                          <a:spcPts val="0"/>
                        </a:spcBef>
                        <a:spcAft>
                          <a:spcPts val="0"/>
                        </a:spcAft>
                      </a:pPr>
                      <a:r>
                        <a:rPr lang="en-US" sz="1000" b="1" dirty="0"/>
                        <a:t>Writing: </a:t>
                      </a:r>
                      <a:r>
                        <a:rPr lang="en-US" sz="1000" b="1" dirty="0" smtClean="0"/>
                        <a:t>Information/Explanatory</a:t>
                      </a:r>
                    </a:p>
                    <a:p>
                      <a:pPr marL="0" marR="0">
                        <a:lnSpc>
                          <a:spcPct val="100000"/>
                        </a:lnSpc>
                        <a:spcBef>
                          <a:spcPts val="0"/>
                        </a:spcBef>
                        <a:spcAft>
                          <a:spcPts val="0"/>
                        </a:spcAft>
                      </a:pPr>
                      <a:r>
                        <a:rPr lang="en-US" sz="1000" dirty="0" smtClean="0"/>
                        <a:t>11-12.W.2</a:t>
                      </a:r>
                      <a:r>
                        <a:rPr lang="en-US" sz="1000" dirty="0"/>
                        <a:t>: Write informative/explanatory texts to examine and convey complex ideas, concepts, and information clearly and accurately through the effective selection, organization, and analysis of </a:t>
                      </a:r>
                      <a:r>
                        <a:rPr lang="en-US" sz="1000" dirty="0" smtClean="0"/>
                        <a:t>content.</a:t>
                      </a:r>
                    </a:p>
                    <a:p>
                      <a:pPr marL="0" marR="0">
                        <a:lnSpc>
                          <a:spcPct val="100000"/>
                        </a:lnSpc>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lnSpc>
                          <a:spcPct val="100000"/>
                        </a:lnSpc>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audience.</a:t>
                      </a:r>
                    </a:p>
                    <a:p>
                      <a:pPr>
                        <a:lnSpc>
                          <a:spcPct val="100000"/>
                        </a:lnSpc>
                      </a:pPr>
                      <a:r>
                        <a:rPr lang="en-US" sz="1000" dirty="0"/>
                        <a:t>11-12.W.8: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pPr>
                        <a:lnSpc>
                          <a:spcPct val="100000"/>
                        </a:lnSpc>
                      </a:pPr>
                      <a:r>
                        <a:rPr lang="en-US" sz="1000" dirty="0" smtClean="0"/>
                        <a:t>11-12.W.9</a:t>
                      </a:r>
                      <a:r>
                        <a:rPr lang="en-US" sz="1000" dirty="0"/>
                        <a:t>: Draw evidence from literary or informational texts to support analysis, reflection, and research.</a:t>
                      </a:r>
                    </a:p>
                    <a:p>
                      <a:pPr marL="0" marR="0">
                        <a:lnSpc>
                          <a:spcPct val="100000"/>
                        </a:lnSpc>
                        <a:spcBef>
                          <a:spcPts val="0"/>
                        </a:spcBef>
                        <a:spcAft>
                          <a:spcPts val="0"/>
                        </a:spcAft>
                      </a:pPr>
                      <a:r>
                        <a:rPr lang="en-US" sz="1000" dirty="0"/>
                        <a:t> </a:t>
                      </a:r>
                    </a:p>
                  </a:txBody>
                  <a:tcPr marL="68580" marR="68580" marT="0" marB="0"/>
                </a:tc>
              </a:tr>
              <a:tr h="1783080">
                <a:tc>
                  <a:txBody>
                    <a:bodyPr/>
                    <a:lstStyle/>
                    <a:p>
                      <a:pPr marL="0" marR="0">
                        <a:lnSpc>
                          <a:spcPct val="100000"/>
                        </a:lnSpc>
                        <a:spcBef>
                          <a:spcPts val="0"/>
                        </a:spcBef>
                        <a:spcAft>
                          <a:spcPts val="0"/>
                        </a:spcAft>
                      </a:pPr>
                      <a:r>
                        <a:rPr lang="en-US" sz="1000" b="1" dirty="0" smtClean="0"/>
                        <a:t>Language</a:t>
                      </a:r>
                    </a:p>
                    <a:p>
                      <a:pPr marL="0" marR="0">
                        <a:lnSpc>
                          <a:spcPct val="100000"/>
                        </a:lnSpc>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lnSpc>
                          <a:spcPct val="100000"/>
                        </a:lnSpc>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lnSpc>
                          <a:spcPct val="100000"/>
                        </a:lnSpc>
                        <a:spcBef>
                          <a:spcPts val="0"/>
                        </a:spcBef>
                        <a:spcAft>
                          <a:spcPts val="0"/>
                        </a:spcAft>
                      </a:pPr>
                      <a:r>
                        <a:rPr lang="en-US" sz="1000" dirty="0" smtClean="0"/>
                        <a:t>11-12.L.3</a:t>
                      </a:r>
                      <a:r>
                        <a:rPr lang="en-US" sz="1000" dirty="0"/>
                        <a:t>: Apply knowledge of language to understand how language functions in different contexts, to make effective choices for meaning or style, and to comprehend more fully when reading or </a:t>
                      </a:r>
                      <a:r>
                        <a:rPr lang="en-US" sz="1000" dirty="0" smtClean="0"/>
                        <a:t>listening.</a:t>
                      </a:r>
                    </a:p>
                    <a:p>
                      <a:pPr marL="0" marR="0">
                        <a:lnSpc>
                          <a:spcPct val="100000"/>
                        </a:lnSpc>
                        <a:spcBef>
                          <a:spcPts val="0"/>
                        </a:spcBef>
                        <a:spcAft>
                          <a:spcPts val="0"/>
                        </a:spcAft>
                      </a:pPr>
                      <a:r>
                        <a:rPr lang="en-US" sz="1000" dirty="0" smtClean="0"/>
                        <a:t>11-12.L.5</a:t>
                      </a:r>
                      <a:r>
                        <a:rPr lang="en-US" sz="1000" dirty="0"/>
                        <a:t>: Demonstrate understanding of figurative language, word relationships, and nuances in word </a:t>
                      </a:r>
                      <a:r>
                        <a:rPr lang="en-US" sz="1000" dirty="0" smtClean="0"/>
                        <a:t>meaning.</a:t>
                      </a:r>
                    </a:p>
                    <a:p>
                      <a:pPr marL="0" marR="0">
                        <a:lnSpc>
                          <a:spcPct val="100000"/>
                        </a:lnSpc>
                        <a:spcBef>
                          <a:spcPts val="0"/>
                        </a:spcBef>
                        <a:spcAft>
                          <a:spcPts val="0"/>
                        </a:spcAft>
                      </a:pPr>
                      <a:r>
                        <a:rPr lang="en-US" sz="1000" dirty="0" smtClean="0"/>
                        <a:t>11-12.L.6</a:t>
                      </a:r>
                      <a:r>
                        <a:rPr lang="en-US" sz="1000" dirty="0"/>
                        <a:t>: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36</a:t>
            </a:fld>
            <a:endParaRPr lang="en-US">
              <a:solidFill>
                <a:prstClr val="black">
                  <a:tint val="75000"/>
                </a:prstClr>
              </a:solidFill>
              <a:latin typeface="Calibri"/>
            </a:endParaRPr>
          </a:p>
        </p:txBody>
      </p:sp>
    </p:spTree>
    <p:extLst>
      <p:ext uri="{BB962C8B-B14F-4D97-AF65-F5344CB8AC3E}">
        <p14:creationId xmlns:p14="http://schemas.microsoft.com/office/powerpoint/2010/main" val="206080913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12 </a:t>
            </a:r>
            <a:r>
              <a:rPr lang="en-US" dirty="0" smtClean="0"/>
              <a:t>- Quarter: </a:t>
            </a:r>
            <a:r>
              <a:rPr lang="en-US" dirty="0" smtClean="0"/>
              <a:t>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446048222"/>
              </p:ext>
            </p:extLst>
          </p:nvPr>
        </p:nvGraphicFramePr>
        <p:xfrm>
          <a:off x="457200" y="824286"/>
          <a:ext cx="8229600" cy="555460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8</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603670">
                <a:tc>
                  <a:txBody>
                    <a:bodyPr/>
                    <a:lstStyle/>
                    <a:p>
                      <a:pPr marL="0" marR="0">
                        <a:lnSpc>
                          <a:spcPct val="100000"/>
                        </a:lnSpc>
                        <a:spcBef>
                          <a:spcPts val="0"/>
                        </a:spcBef>
                        <a:spcAft>
                          <a:spcPts val="0"/>
                        </a:spcAft>
                      </a:pPr>
                      <a:r>
                        <a:rPr lang="en-US" sz="1000" b="1" dirty="0"/>
                        <a:t>Reading:  Informational Text</a:t>
                      </a:r>
                    </a:p>
                    <a:p>
                      <a:pPr marL="0" marR="0">
                        <a:lnSpc>
                          <a:spcPct val="100000"/>
                        </a:lnSpc>
                        <a:spcBef>
                          <a:spcPts val="0"/>
                        </a:spcBef>
                        <a:spcAft>
                          <a:spcPts val="0"/>
                        </a:spcAft>
                      </a:pPr>
                      <a:r>
                        <a:rPr lang="en-US" sz="1000" dirty="0"/>
                        <a:t>11-12.RI.1: Cite strong and thorough textual evidence to support analysis of what the text says explicitly as well as inferences drawn from the text, including determining where the text leaves matters uncertain.</a:t>
                      </a:r>
                    </a:p>
                    <a:p>
                      <a:pPr marL="0" marR="0">
                        <a:lnSpc>
                          <a:spcPct val="100000"/>
                        </a:lnSpc>
                        <a:spcBef>
                          <a:spcPts val="0"/>
                        </a:spcBef>
                        <a:spcAft>
                          <a:spcPts val="0"/>
                        </a:spcAft>
                      </a:pPr>
                      <a:r>
                        <a:rPr lang="en-US" sz="1000" dirty="0"/>
                        <a:t>11-12.RI.2: Determine two or more themes or central ideas of a text and analyze their development over the course of the text, including how they interact and build on one another to produce a complex account; provide an objective summary of the text.</a:t>
                      </a:r>
                    </a:p>
                    <a:p>
                      <a:pPr marL="0" marR="0">
                        <a:lnSpc>
                          <a:spcPct val="100000"/>
                        </a:lnSpc>
                        <a:spcBef>
                          <a:spcPts val="0"/>
                        </a:spcBef>
                        <a:spcAft>
                          <a:spcPts val="0"/>
                        </a:spcAft>
                      </a:pPr>
                      <a:r>
                        <a:rPr lang="en-US" sz="1000" dirty="0"/>
                        <a:t>11-12.RI.5: Analyze how an author’s choices concerning how to structure specific parts of a text (e.g., the choice of where to begin or end a story, the choice to provide a comedic or tragic resolution) contribute to its overall structure and meaning as well as its aesthetic impact.</a:t>
                      </a:r>
                    </a:p>
                  </a:txBody>
                  <a:tcPr marL="68580" marR="68580" marT="0" marB="0"/>
                </a:tc>
              </a:tr>
              <a:tr h="1783080">
                <a:tc>
                  <a:txBody>
                    <a:bodyPr/>
                    <a:lstStyle/>
                    <a:p>
                      <a:pPr marL="0" marR="0">
                        <a:lnSpc>
                          <a:spcPct val="100000"/>
                        </a:lnSpc>
                        <a:spcBef>
                          <a:spcPts val="0"/>
                        </a:spcBef>
                        <a:spcAft>
                          <a:spcPts val="0"/>
                        </a:spcAft>
                      </a:pPr>
                      <a:r>
                        <a:rPr lang="en-US" sz="1000" b="1" dirty="0"/>
                        <a:t>Writing: </a:t>
                      </a:r>
                      <a:r>
                        <a:rPr lang="en-US" sz="1000" b="1" dirty="0" smtClean="0"/>
                        <a:t>Information/Explanatory</a:t>
                      </a:r>
                    </a:p>
                    <a:p>
                      <a:pPr marL="0" marR="0">
                        <a:lnSpc>
                          <a:spcPct val="100000"/>
                        </a:lnSpc>
                        <a:spcBef>
                          <a:spcPts val="0"/>
                        </a:spcBef>
                        <a:spcAft>
                          <a:spcPts val="0"/>
                        </a:spcAft>
                      </a:pPr>
                      <a:r>
                        <a:rPr lang="en-US" sz="1000" dirty="0" smtClean="0"/>
                        <a:t>11-12.W.2</a:t>
                      </a:r>
                      <a:r>
                        <a:rPr lang="en-US" sz="1000" dirty="0"/>
                        <a:t>: Write informative/explanatory texts to examine and convey complex ideas, concepts, and information clearly and accurately through the effective selection, organization, and analysis of </a:t>
                      </a:r>
                      <a:r>
                        <a:rPr lang="en-US" sz="1000" dirty="0" smtClean="0"/>
                        <a:t>content.</a:t>
                      </a:r>
                    </a:p>
                    <a:p>
                      <a:pPr marL="0" marR="0">
                        <a:lnSpc>
                          <a:spcPct val="100000"/>
                        </a:lnSpc>
                        <a:spcBef>
                          <a:spcPts val="0"/>
                        </a:spcBef>
                        <a:spcAft>
                          <a:spcPts val="0"/>
                        </a:spcAft>
                      </a:pPr>
                      <a:r>
                        <a:rPr lang="en-US" sz="1000" dirty="0" smtClean="0"/>
                        <a:t>11-12.W.4</a:t>
                      </a:r>
                      <a:r>
                        <a:rPr lang="en-US" sz="1000" dirty="0"/>
                        <a:t>: Produce clear and coherent writing in which the development, organization, and style are appropriate to task, purpose, and audience. (Grade-specific expectations for writing types are defined in standards 1–3 above</a:t>
                      </a:r>
                      <a:r>
                        <a:rPr lang="en-US" sz="1000" dirty="0" smtClean="0"/>
                        <a:t>.)</a:t>
                      </a:r>
                    </a:p>
                    <a:p>
                      <a:pPr marL="0" marR="0">
                        <a:lnSpc>
                          <a:spcPct val="100000"/>
                        </a:lnSpc>
                        <a:spcBef>
                          <a:spcPts val="0"/>
                        </a:spcBef>
                        <a:spcAft>
                          <a:spcPts val="0"/>
                        </a:spcAft>
                      </a:pPr>
                      <a:r>
                        <a:rPr lang="en-US" sz="1000" dirty="0" smtClean="0"/>
                        <a:t>11-12.W.5</a:t>
                      </a:r>
                      <a:r>
                        <a:rPr lang="en-US" sz="1000" dirty="0"/>
                        <a:t>: Develop and strengthen writing as needed by planning, revising, editing, rewriting, or trying a new approach, focusing on addressing what is most significant for a specific purpose and </a:t>
                      </a:r>
                      <a:r>
                        <a:rPr lang="en-US" sz="1000" dirty="0" smtClean="0"/>
                        <a:t>audience.</a:t>
                      </a:r>
                    </a:p>
                    <a:p>
                      <a:pPr marL="0" marR="0">
                        <a:lnSpc>
                          <a:spcPct val="100000"/>
                        </a:lnSpc>
                        <a:spcBef>
                          <a:spcPts val="0"/>
                        </a:spcBef>
                        <a:spcAft>
                          <a:spcPts val="0"/>
                        </a:spcAft>
                      </a:pPr>
                      <a:r>
                        <a:rPr lang="en-US" sz="1000" dirty="0" smtClean="0"/>
                        <a:t>11-12.W.6</a:t>
                      </a:r>
                      <a:r>
                        <a:rPr lang="en-US" sz="1000" dirty="0"/>
                        <a:t>: Use technology, including the Internet, to produce, publish, and update individual or shared writing products in response to ongoing feedback, including new arguments or </a:t>
                      </a:r>
                      <a:r>
                        <a:rPr lang="en-US" sz="1000" dirty="0" smtClean="0"/>
                        <a:t>information.</a:t>
                      </a:r>
                    </a:p>
                    <a:p>
                      <a:pPr marL="0" marR="0">
                        <a:lnSpc>
                          <a:spcPct val="100000"/>
                        </a:lnSpc>
                        <a:spcBef>
                          <a:spcPts val="0"/>
                        </a:spcBef>
                        <a:spcAft>
                          <a:spcPts val="0"/>
                        </a:spcAft>
                      </a:pPr>
                      <a:r>
                        <a:rPr lang="en-US" sz="1000" dirty="0" smtClean="0"/>
                        <a:t>11-12.W.8</a:t>
                      </a:r>
                      <a:r>
                        <a:rPr lang="en-US" sz="1000" dirty="0"/>
                        <a:t>: Gather relevant information from multiple authoritative print and digital sources, using advanced searches effectively; assess the strengths and limitations of each source in terms of the task, purpose, and audience; integrate information into the text selectively to maintain the flow of ideas, avoiding plagiarism and overreliance on any one source and following a standard format for </a:t>
                      </a:r>
                      <a:r>
                        <a:rPr lang="en-US" sz="1000" dirty="0" smtClean="0"/>
                        <a:t>citation.</a:t>
                      </a:r>
                    </a:p>
                    <a:p>
                      <a:pPr marL="0" marR="0">
                        <a:lnSpc>
                          <a:spcPct val="100000"/>
                        </a:lnSpc>
                        <a:spcBef>
                          <a:spcPts val="0"/>
                        </a:spcBef>
                        <a:spcAft>
                          <a:spcPts val="0"/>
                        </a:spcAft>
                      </a:pPr>
                      <a:r>
                        <a:rPr lang="en-US" sz="1000" dirty="0" smtClean="0"/>
                        <a:t>11-12.W.9</a:t>
                      </a:r>
                      <a:r>
                        <a:rPr lang="en-US" sz="1000" dirty="0"/>
                        <a:t>: Draw evidence from literary or informational texts to support analysis, reflection, and research.</a:t>
                      </a:r>
                    </a:p>
                  </a:txBody>
                  <a:tcPr marL="68580" marR="68580" marT="0" marB="0"/>
                </a:tc>
              </a:tr>
              <a:tr h="1783080">
                <a:tc>
                  <a:txBody>
                    <a:bodyPr/>
                    <a:lstStyle/>
                    <a:p>
                      <a:pPr marL="0" marR="0">
                        <a:lnSpc>
                          <a:spcPct val="100000"/>
                        </a:lnSpc>
                        <a:spcBef>
                          <a:spcPts val="0"/>
                        </a:spcBef>
                        <a:spcAft>
                          <a:spcPts val="0"/>
                        </a:spcAft>
                      </a:pPr>
                      <a:r>
                        <a:rPr lang="en-US" sz="1000" b="1" dirty="0" smtClean="0"/>
                        <a:t>Language</a:t>
                      </a:r>
                    </a:p>
                    <a:p>
                      <a:pPr marL="0" marR="0">
                        <a:lnSpc>
                          <a:spcPct val="100000"/>
                        </a:lnSpc>
                        <a:spcBef>
                          <a:spcPts val="0"/>
                        </a:spcBef>
                        <a:spcAft>
                          <a:spcPts val="0"/>
                        </a:spcAft>
                      </a:pPr>
                      <a:r>
                        <a:rPr lang="en-US" sz="1000" dirty="0" smtClean="0"/>
                        <a:t>11-12</a:t>
                      </a:r>
                      <a:r>
                        <a:rPr lang="en-US" sz="1000" dirty="0"/>
                        <a:t>. L.1: Demonstrate command of the conventions of standard English grammar and usage when writing or </a:t>
                      </a:r>
                      <a:r>
                        <a:rPr lang="en-US" sz="1000" dirty="0" smtClean="0"/>
                        <a:t>speaking.</a:t>
                      </a:r>
                    </a:p>
                    <a:p>
                      <a:pPr marL="0" marR="0">
                        <a:lnSpc>
                          <a:spcPct val="100000"/>
                        </a:lnSpc>
                        <a:spcBef>
                          <a:spcPts val="0"/>
                        </a:spcBef>
                        <a:spcAft>
                          <a:spcPts val="0"/>
                        </a:spcAft>
                      </a:pPr>
                      <a:r>
                        <a:rPr lang="en-US" sz="1000" dirty="0" smtClean="0"/>
                        <a:t>11-12.L.2</a:t>
                      </a:r>
                      <a:r>
                        <a:rPr lang="en-US" sz="1000" dirty="0"/>
                        <a:t>: Demonstrate command of the conventions of standard English capitalization, punctuation, and spelling when </a:t>
                      </a:r>
                      <a:r>
                        <a:rPr lang="en-US" sz="1000" dirty="0" smtClean="0"/>
                        <a:t>writing.</a:t>
                      </a:r>
                    </a:p>
                    <a:p>
                      <a:pPr marL="0" marR="0">
                        <a:lnSpc>
                          <a:spcPct val="100000"/>
                        </a:lnSpc>
                        <a:spcBef>
                          <a:spcPts val="0"/>
                        </a:spcBef>
                        <a:spcAft>
                          <a:spcPts val="0"/>
                        </a:spcAft>
                      </a:pPr>
                      <a:r>
                        <a:rPr lang="en-US" sz="1000" dirty="0" smtClean="0"/>
                        <a:t>11-12.L.4</a:t>
                      </a:r>
                      <a:r>
                        <a:rPr lang="en-US" sz="1000" dirty="0"/>
                        <a:t>: Determine or clarify the meaning of unknown and multiple-meaning words and phrases based on grades 11-12 reading and content, choosing flexibly from a range of </a:t>
                      </a:r>
                      <a:r>
                        <a:rPr lang="en-US" sz="1000" dirty="0" smtClean="0"/>
                        <a:t>strategies.</a:t>
                      </a:r>
                    </a:p>
                    <a:p>
                      <a:pPr marL="0" marR="0">
                        <a:lnSpc>
                          <a:spcPct val="100000"/>
                        </a:lnSpc>
                        <a:spcBef>
                          <a:spcPts val="0"/>
                        </a:spcBef>
                        <a:spcAft>
                          <a:spcPts val="0"/>
                        </a:spcAft>
                      </a:pPr>
                      <a:r>
                        <a:rPr lang="en-US" sz="1000" dirty="0" smtClean="0"/>
                        <a:t>11-12.L.5</a:t>
                      </a:r>
                      <a:r>
                        <a:rPr lang="en-US" sz="1000" dirty="0"/>
                        <a:t>: Demonstrate understanding of figurative language, word relationships, and nuances in word meaning.</a:t>
                      </a:r>
                    </a:p>
                    <a:p>
                      <a:pPr marL="0" marR="0">
                        <a:lnSpc>
                          <a:spcPct val="100000"/>
                        </a:lnSpc>
                        <a:spcBef>
                          <a:spcPts val="0"/>
                        </a:spcBef>
                        <a:spcAft>
                          <a:spcPts val="0"/>
                        </a:spcAft>
                      </a:pPr>
                      <a:r>
                        <a:rPr lang="en-US" sz="1000" dirty="0"/>
                        <a:t>11-12.L.6: Acquire and use accurately general academic and domain-specific words and phrases, sufficient for reading, writing, speaking and listening at the college and career readiness level; demonstrate independence in gathering vocabulary knowledge when considering a word or phrase important to comprehension or expression.</a:t>
                      </a: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37</a:t>
            </a:fld>
            <a:endParaRPr lang="en-US">
              <a:solidFill>
                <a:prstClr val="black">
                  <a:tint val="75000"/>
                </a:prstClr>
              </a:solidFill>
              <a:latin typeface="Calibri"/>
            </a:endParaRPr>
          </a:p>
        </p:txBody>
      </p:sp>
    </p:spTree>
    <p:extLst>
      <p:ext uri="{BB962C8B-B14F-4D97-AF65-F5344CB8AC3E}">
        <p14:creationId xmlns:p14="http://schemas.microsoft.com/office/powerpoint/2010/main" val="7636437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a:t>
            </a:r>
            <a:r>
              <a:rPr lang="en-US" dirty="0"/>
              <a:t>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98424218"/>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2</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.RI.3: Analyze how the author unfolds an analysis or series of ideas or events, including the order in which the points are made, how they are introduced and developed, and the connections that are drawn between them.</a:t>
                      </a:r>
                    </a:p>
                    <a:p>
                      <a:pPr marL="0" marR="0">
                        <a:spcBef>
                          <a:spcPts val="0"/>
                        </a:spcBef>
                        <a:spcAft>
                          <a:spcPts val="0"/>
                        </a:spcAft>
                      </a:pPr>
                      <a:r>
                        <a:rPr lang="en-US" sz="1000" dirty="0">
                          <a:effectLst/>
                          <a:latin typeface="+mn-lt"/>
                          <a:ea typeface="ヒラギノ明朝 Pro W3"/>
                          <a:cs typeface="Cambria" panose="02040503050406030204" pitchFamily="18" charset="0"/>
                        </a:rPr>
                        <a:t>9-10.RI.4:</a:t>
                      </a:r>
                      <a:r>
                        <a:rPr lang="en-US" sz="1000" dirty="0">
                          <a:effectLst/>
                          <a:latin typeface="+mn-lt"/>
                          <a:ea typeface="ヒラギノ明朝 Pro W3"/>
                          <a:cs typeface="Times New Roman" panose="02020603050405020304" pitchFamily="18" charset="0"/>
                        </a:rPr>
                        <a:t> Determine the meaning of words and phrases as they are used in a text, including figurative, connotative, and technical meanings; analyze the cumulative impact of specific word choices on meaning and tone (e.g., how the language of a court opinion differs from that of a newspaper).</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Narrative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.W.3</a:t>
                      </a:r>
                      <a:r>
                        <a:rPr lang="en-US" sz="1000" dirty="0">
                          <a:effectLst/>
                          <a:latin typeface="+mn-lt"/>
                          <a:ea typeface="Times New Roman" panose="02020603050405020304" pitchFamily="18" charset="0"/>
                          <a:cs typeface="Times New Roman" panose="02020603050405020304" pitchFamily="18" charset="0"/>
                        </a:rPr>
                        <a:t>:</a:t>
                      </a:r>
                      <a:r>
                        <a:rPr lang="en-US" sz="1000" dirty="0">
                          <a:effectLst/>
                          <a:latin typeface="+mn-lt"/>
                          <a:ea typeface="ヒラギノ明朝 Pro W3"/>
                          <a:cs typeface="Times New Roman" panose="02020603050405020304" pitchFamily="18" charset="0"/>
                        </a:rPr>
                        <a:t> Write narratives to develop real or imagined experiences or events using effective technique, well-chosen details, and well-structured event sequences.</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Times New Roman" panose="02020603050405020304" pitchFamily="18" charset="0"/>
                          <a:cs typeface="Times New Roman" panose="02020603050405020304" pitchFamily="18" charset="0"/>
                        </a:rPr>
                        <a:t>9-10.W.6: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4</a:t>
            </a:fld>
            <a:endParaRPr lang="en-US"/>
          </a:p>
        </p:txBody>
      </p:sp>
    </p:spTree>
    <p:extLst>
      <p:ext uri="{BB962C8B-B14F-4D97-AF65-F5344CB8AC3E}">
        <p14:creationId xmlns:p14="http://schemas.microsoft.com/office/powerpoint/2010/main" val="27135410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1306902190"/>
              </p:ext>
            </p:extLst>
          </p:nvPr>
        </p:nvGraphicFramePr>
        <p:xfrm>
          <a:off x="457200" y="843338"/>
          <a:ext cx="8229600" cy="541458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3</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58461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.RL.6: Analyze a particular point of view or cultural experience reflected in a work of literature from outside the United States, drawing on a wide reading of world literature.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effectLst/>
                          <a:latin typeface="+mn-lt"/>
                          <a:ea typeface="ヒラギノ明朝 Pro W3"/>
                          <a:cs typeface="RotisSansSerif-Light"/>
                        </a:rPr>
                        <a:t>9-10.W.</a:t>
                      </a:r>
                      <a:r>
                        <a:rPr lang="en-US" sz="1000" dirty="0" smtClean="0">
                          <a:solidFill>
                            <a:srgbClr val="000000"/>
                          </a:solidFill>
                          <a:effectLst/>
                          <a:latin typeface="+mn-lt"/>
                          <a:ea typeface="ヒラギノ明朝 Pro W3"/>
                          <a:cs typeface="Cambria" panose="02040503050406030204" pitchFamily="18" charset="0"/>
                        </a:rPr>
                        <a:t>7</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662112">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5</a:t>
            </a:fld>
            <a:endParaRPr lang="en-US">
              <a:solidFill>
                <a:prstClr val="black">
                  <a:tint val="75000"/>
                </a:prstClr>
              </a:solidFill>
              <a:latin typeface="Calibri"/>
            </a:endParaRPr>
          </a:p>
        </p:txBody>
      </p:sp>
    </p:spTree>
    <p:extLst>
      <p:ext uri="{BB962C8B-B14F-4D97-AF65-F5344CB8AC3E}">
        <p14:creationId xmlns:p14="http://schemas.microsoft.com/office/powerpoint/2010/main" val="271383557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1417720867"/>
              </p:ext>
            </p:extLst>
          </p:nvPr>
        </p:nvGraphicFramePr>
        <p:xfrm>
          <a:off x="457200" y="843338"/>
          <a:ext cx="8229600" cy="551174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4</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408405">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Informational Text</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.RI.6:</a:t>
                      </a:r>
                      <a:r>
                        <a:rPr lang="en-US" sz="1000">
                          <a:effectLst/>
                          <a:latin typeface="+mn-lt"/>
                          <a:ea typeface="ヒラギノ明朝 Pro W3"/>
                          <a:cs typeface="Cambria" panose="02040503050406030204" pitchFamily="18" charset="0"/>
                        </a:rPr>
                        <a:t> Determine an author’s point of view or purpose in a text and analyze how an author uses rhetoric to advance that point of view or purpose.</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effectLst/>
                          <a:latin typeface="+mn-lt"/>
                          <a:ea typeface="ヒラギノ明朝 Pro W3"/>
                          <a:cs typeface="Cambria" panose="02040503050406030204" pitchFamily="18" charset="0"/>
                        </a:rPr>
                        <a:t>9-10.RI.8:</a:t>
                      </a:r>
                      <a:r>
                        <a:rPr lang="en-US" sz="1000">
                          <a:solidFill>
                            <a:srgbClr val="000000"/>
                          </a:solidFill>
                          <a:effectLst/>
                          <a:latin typeface="+mn-lt"/>
                          <a:ea typeface="ヒラギノ明朝 Pro W3"/>
                          <a:cs typeface="Times New Roman" panose="02020603050405020304" pitchFamily="18" charset="0"/>
                        </a:rPr>
                        <a:t> Delineate and evaluate the argument and specific claims in a text, assessing whether the reasoning is valid and the evidence is relevant and sufficient; identify false statements and fallacious reasoning.</a:t>
                      </a:r>
                      <a:endParaRPr lang="en-US" sz="100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6</a:t>
            </a:fld>
            <a:endParaRPr lang="en-US">
              <a:solidFill>
                <a:prstClr val="black">
                  <a:tint val="75000"/>
                </a:prstClr>
              </a:solidFill>
              <a:latin typeface="Calibri"/>
            </a:endParaRPr>
          </a:p>
        </p:txBody>
      </p:sp>
    </p:spTree>
    <p:extLst>
      <p:ext uri="{BB962C8B-B14F-4D97-AF65-F5344CB8AC3E}">
        <p14:creationId xmlns:p14="http://schemas.microsoft.com/office/powerpoint/2010/main" val="42579928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a:t>
            </a:r>
            <a:r>
              <a:rPr lang="en-US" dirty="0" smtClean="0"/>
              <a:t>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34388169"/>
              </p:ext>
            </p:extLst>
          </p:nvPr>
        </p:nvGraphicFramePr>
        <p:xfrm>
          <a:off x="457200" y="843338"/>
          <a:ext cx="8229600" cy="5444725"/>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5</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66081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.RL.5: Analyze how an author’s choices concerning how to structure a text, order events within it (e.g., parallel plots), and manipulate time (e.g., pacing, flashbacks) create such effects as mystery, tension, or surprise.</a:t>
                      </a:r>
                    </a:p>
                    <a:p>
                      <a:pPr marL="0" marR="0">
                        <a:spcBef>
                          <a:spcPts val="0"/>
                        </a:spcBef>
                        <a:spcAft>
                          <a:spcPts val="0"/>
                        </a:spcAft>
                      </a:pPr>
                      <a:r>
                        <a:rPr lang="en-US" sz="1000" dirty="0" smtClean="0">
                          <a:effectLst/>
                          <a:latin typeface="+mn-lt"/>
                          <a:ea typeface="ヒラギノ明朝 Pro W3"/>
                          <a:cs typeface="Times New Roman" panose="02020603050405020304" pitchFamily="18" charset="0"/>
                        </a:rPr>
                        <a:t>9-10.RL.</a:t>
                      </a:r>
                      <a:r>
                        <a:rPr lang="en-US" sz="1000" dirty="0" smtClean="0">
                          <a:solidFill>
                            <a:srgbClr val="000000"/>
                          </a:solidFill>
                          <a:effectLst/>
                          <a:latin typeface="+mn-lt"/>
                          <a:ea typeface="ヒラギノ明朝 Pro W3"/>
                          <a:cs typeface="Cambria" panose="02040503050406030204" pitchFamily="18" charset="0"/>
                        </a:rPr>
                        <a:t>7</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Analyze the representation of a subject or a key scene in two different artistic mediums, including what is emphasized or absent in each treatment (e.g., Auden’s “</a:t>
                      </a:r>
                      <a:r>
                        <a:rPr lang="en-US" sz="1000" dirty="0" err="1">
                          <a:effectLst/>
                          <a:latin typeface="+mn-lt"/>
                          <a:ea typeface="ヒラギノ明朝 Pro W3"/>
                          <a:cs typeface="Times New Roman" panose="02020603050405020304" pitchFamily="18" charset="0"/>
                        </a:rPr>
                        <a:t>Musée</a:t>
                      </a:r>
                      <a:r>
                        <a:rPr lang="en-US" sz="1000" dirty="0">
                          <a:effectLst/>
                          <a:latin typeface="+mn-lt"/>
                          <a:ea typeface="ヒラギノ明朝 Pro W3"/>
                          <a:cs typeface="Times New Roman" panose="02020603050405020304" pitchFamily="18" charset="0"/>
                        </a:rPr>
                        <a:t> des Beaux Arts” and Breughel’s </a:t>
                      </a:r>
                      <a:r>
                        <a:rPr lang="en-US" sz="1000" i="1" dirty="0">
                          <a:effectLst/>
                          <a:latin typeface="+mn-lt"/>
                          <a:ea typeface="ヒラギノ明朝 Pro W3"/>
                          <a:cs typeface="Times New Roman" panose="02020603050405020304" pitchFamily="18" charset="0"/>
                        </a:rPr>
                        <a:t>Landscape with the Fall of Icarus</a:t>
                      </a:r>
                      <a:r>
                        <a:rPr lang="en-US" sz="1000" dirty="0">
                          <a:effectLst/>
                          <a:latin typeface="+mn-lt"/>
                          <a:ea typeface="ヒラギノ明朝 Pro W3"/>
                          <a:cs typeface="Times New Roman" panose="02020603050405020304" pitchFamily="18" charset="0"/>
                        </a:rPr>
                        <a:t>).  </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9-10.RL.9:</a:t>
                      </a:r>
                      <a:r>
                        <a:rPr lang="en-US" sz="1000" dirty="0">
                          <a:effectLst/>
                          <a:latin typeface="+mn-lt"/>
                          <a:ea typeface="ヒラギノ明朝 Pro W3"/>
                          <a:cs typeface="Times New Roman" panose="02020603050405020304" pitchFamily="18" charset="0"/>
                        </a:rPr>
                        <a:t> Analyze how an author draws on and transforms source material in a specific work (e.g., how Shakespeare treats a theme or topic from Ovid or the Bible or how a later author draws on a play by Shakespeare).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61605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7</a:t>
            </a:fld>
            <a:endParaRPr lang="en-US"/>
          </a:p>
        </p:txBody>
      </p:sp>
    </p:spTree>
    <p:extLst>
      <p:ext uri="{BB962C8B-B14F-4D97-AF65-F5344CB8AC3E}">
        <p14:creationId xmlns:p14="http://schemas.microsoft.com/office/powerpoint/2010/main" val="5939984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a:t>
            </a:r>
            <a:r>
              <a:rPr lang="en-US" dirty="0" smtClean="0"/>
              <a:t>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19853418"/>
              </p:ext>
            </p:extLst>
          </p:nvPr>
        </p:nvGraphicFramePr>
        <p:xfrm>
          <a:off x="457200" y="843338"/>
          <a:ext cx="8229600" cy="550031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6</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Informational Text</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.RI.5: Analyze in detail how an author’s ideas or claims are developed and refined by particular sentences, paragraphs, or larger portions of a text (e.g., a section or chapter).</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ヒラギノ明朝 Pro W3"/>
                          <a:cs typeface="Times New Roman" panose="02020603050405020304" pitchFamily="18" charset="0"/>
                        </a:rPr>
                        <a:t>.RI.</a:t>
                      </a:r>
                      <a:r>
                        <a:rPr lang="en-US" sz="1000" dirty="0" smtClean="0">
                          <a:solidFill>
                            <a:srgbClr val="000000"/>
                          </a:solidFill>
                          <a:effectLst/>
                          <a:latin typeface="+mn-lt"/>
                          <a:ea typeface="ヒラギノ明朝 Pro W3"/>
                          <a:cs typeface="Cambria" panose="02040503050406030204" pitchFamily="18" charset="0"/>
                        </a:rPr>
                        <a:t>7</a:t>
                      </a:r>
                      <a:r>
                        <a:rPr lang="en-US" sz="1000" dirty="0">
                          <a:effectLst/>
                          <a:latin typeface="+mn-lt"/>
                          <a:ea typeface="ヒラギノ明朝 Pro W3"/>
                          <a:cs typeface="Times New Roman" panose="02020603050405020304" pitchFamily="18" charset="0"/>
                        </a:rPr>
                        <a:t>: Analyze various accounts of a subject told in different mediums (e.g., a person’s life story in both print and multimedia), determining which details are emphasized in each account.</a:t>
                      </a:r>
                    </a:p>
                    <a:p>
                      <a:pPr marL="0" marR="0">
                        <a:spcBef>
                          <a:spcPts val="0"/>
                        </a:spcBef>
                        <a:spcAft>
                          <a:spcPts val="0"/>
                        </a:spcAft>
                      </a:pPr>
                      <a:r>
                        <a:rPr lang="en-US" sz="1000" dirty="0">
                          <a:effectLst/>
                          <a:latin typeface="+mn-lt"/>
                          <a:ea typeface="ヒラギノ明朝 Pro W3"/>
                          <a:cs typeface="Cambria" panose="02040503050406030204" pitchFamily="18" charset="0"/>
                        </a:rPr>
                        <a:t>9-10.RI.8:</a:t>
                      </a:r>
                      <a:r>
                        <a:rPr lang="en-US" sz="1000" dirty="0">
                          <a:solidFill>
                            <a:srgbClr val="000000"/>
                          </a:solidFill>
                          <a:effectLst/>
                          <a:latin typeface="+mn-lt"/>
                          <a:ea typeface="ヒラギノ明朝 Pro W3"/>
                          <a:cs typeface="Times New Roman" panose="02020603050405020304" pitchFamily="18" charset="0"/>
                        </a:rPr>
                        <a:t> Delineate and evaluate the argument and specific claims in a text, assessing whether the reasoning is valid and the evidence is relevant and sufficient; identify false statements and fallacious reasoning.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Times New Roman" panose="02020603050405020304" pitchFamily="18" charset="0"/>
                        </a:rPr>
                        <a:t>9-10.RI.9:</a:t>
                      </a:r>
                      <a:r>
                        <a:rPr lang="en-US" sz="1000" dirty="0">
                          <a:effectLst/>
                          <a:latin typeface="+mn-lt"/>
                          <a:ea typeface="ヒラギノ明朝 Pro W3"/>
                          <a:cs typeface="Calibri" panose="020F0502020204030204" pitchFamily="34" charset="0"/>
                        </a:rPr>
                        <a:t> Analyze seminal U.S. documents of historical and literary significance (e.g., Washington’s Farewell Address, the Gettysburg Address, Roosevelt’s Four Freedoms speech, King’s “Letter from Birmingham Jail”), including how they address related themes and concepts</a:t>
                      </a:r>
                      <a:r>
                        <a:rPr lang="en-US" sz="1000" dirty="0">
                          <a:effectLst/>
                          <a:latin typeface="+mn-lt"/>
                          <a:ea typeface="ヒラギノ明朝 Pro W3"/>
                          <a:cs typeface="Times New Roman" panose="02020603050405020304" pitchFamily="18" charset="0"/>
                        </a:rPr>
                        <a:t>.</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Argumentative</a:t>
                      </a:r>
                      <a:endParaRPr lang="en-US" sz="1000" dirty="0">
                        <a:effectLst/>
                        <a:latin typeface="+mn-lt"/>
                        <a:ea typeface="ヒラギノ明朝 Pro W3"/>
                        <a:cs typeface="Times New Roman" panose="02020603050405020304" pitchFamily="18" charset="0"/>
                      </a:endParaRPr>
                    </a:p>
                    <a:p>
                      <a:pPr marL="0" marR="0">
                        <a:spcBef>
                          <a:spcPts val="300"/>
                        </a:spcBef>
                        <a:spcAft>
                          <a:spcPts val="30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.W.1: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txBody>
                  <a:tcPr marL="68580" marR="68580" marT="0" marB="0"/>
                </a:tc>
              </a:tr>
              <a:tr h="1320775">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8</a:t>
            </a:fld>
            <a:endParaRPr lang="en-US"/>
          </a:p>
        </p:txBody>
      </p:sp>
    </p:spTree>
    <p:extLst>
      <p:ext uri="{BB962C8B-B14F-4D97-AF65-F5344CB8AC3E}">
        <p14:creationId xmlns:p14="http://schemas.microsoft.com/office/powerpoint/2010/main" val="35615188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9 </a:t>
            </a:r>
            <a:r>
              <a:rPr lang="en-US" dirty="0" smtClean="0"/>
              <a:t>- Quarter: </a:t>
            </a:r>
            <a:r>
              <a:rPr lang="en-US" dirty="0" smtClean="0"/>
              <a:t>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1300926937"/>
              </p:ext>
            </p:extLst>
          </p:nvPr>
        </p:nvGraphicFramePr>
        <p:xfrm>
          <a:off x="457200" y="843338"/>
          <a:ext cx="8229600" cy="558161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7</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.RL.5: Analyze how an author’s choices concerning how to structure a text, order events within it (e.g., parallel plots), and manipulate time (e.g., pacing, flashbacks) create such effects as mystery, tension, or surprise.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solidFill>
                            <a:srgbClr val="1E1E1E"/>
                          </a:solidFill>
                          <a:effectLst/>
                          <a:latin typeface="+mn-lt"/>
                          <a:ea typeface="ヒラギノ明朝 Pro W3"/>
                          <a:cs typeface="Calibri" panose="020F0502020204030204" pitchFamily="34" charset="0"/>
                        </a:rPr>
                        <a:t>Information/Explanatory</a:t>
                      </a:r>
                      <a:endParaRPr lang="en-US" sz="1000" b="0" dirty="0" smtClean="0">
                        <a:solidFill>
                          <a:schemeClr val="tx1"/>
                        </a:solidFill>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.W.2</a:t>
                      </a:r>
                      <a:r>
                        <a:rPr lang="en-US" sz="1000" dirty="0">
                          <a:effectLst/>
                          <a:latin typeface="+mn-lt"/>
                          <a:ea typeface="Times New Roman" panose="02020603050405020304" pitchFamily="18" charset="0"/>
                          <a:cs typeface="Times New Roman" panose="02020603050405020304" pitchFamily="18" charset="0"/>
                        </a:rPr>
                        <a:t>: </a:t>
                      </a:r>
                      <a:r>
                        <a:rPr lang="en-US" sz="1000" kern="1200" dirty="0" smtClean="0">
                          <a:solidFill>
                            <a:schemeClr val="tx1"/>
                          </a:solidFill>
                          <a:effectLst/>
                          <a:latin typeface="+mn-lt"/>
                          <a:ea typeface="+mn-ea"/>
                          <a:cs typeface="+mn-cs"/>
                        </a:rPr>
                        <a:t>Write informative/explanatory texts to examine and convey complex ideas, concepts, and information clearly and accurately through the effective selection, organization, and analysis of content.</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.W.4</a:t>
                      </a:r>
                      <a:r>
                        <a:rPr lang="en-US" sz="1000" dirty="0">
                          <a:effectLst/>
                          <a:latin typeface="+mn-lt"/>
                          <a:cs typeface="Times New Roman" panose="02020603050405020304" pitchFamily="18" charset="0"/>
                        </a:rPr>
                        <a:t>: Produce clear and coherent writing in which the development, organization, and style are appropriate to task, purpose, and audience. (Grade-specific expectations for writing types are defined in standards 1–3 above.)</a:t>
                      </a:r>
                    </a:p>
                    <a:p>
                      <a:r>
                        <a:rPr lang="en-US" sz="1000" dirty="0">
                          <a:effectLst/>
                          <a:latin typeface="+mn-lt"/>
                          <a:cs typeface="Times New Roman" panose="02020603050405020304" pitchFamily="18" charset="0"/>
                        </a:rPr>
                        <a:t>9-10.W.5: Develop and strengthen writing as needed by planning, revising, editing, rewriting, or trying a new approach, </a:t>
                      </a:r>
                      <a:r>
                        <a:rPr lang="en-US" sz="1000" dirty="0">
                          <a:effectLst/>
                          <a:latin typeface="+mn-lt"/>
                          <a:cs typeface="RotisSansSerif-Light"/>
                        </a:rPr>
                        <a:t>focusing on addressing what is most significant for a specific purpose and audience.</a:t>
                      </a:r>
                      <a:endParaRPr lang="en-US" sz="1000" dirty="0">
                        <a:effectLst/>
                        <a:latin typeface="+mn-lt"/>
                        <a:cs typeface="Times New Roman" panose="02020603050405020304" pitchFamily="18" charset="0"/>
                      </a:endParaRPr>
                    </a:p>
                    <a:p>
                      <a:r>
                        <a:rPr lang="en-US" sz="1000" dirty="0" smtClean="0">
                          <a:solidFill>
                            <a:srgbClr val="000000"/>
                          </a:solidFill>
                          <a:effectLst/>
                          <a:latin typeface="+mn-lt"/>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cs typeface="Cambria" panose="02040503050406030204" pitchFamily="18" charset="0"/>
                        </a:rPr>
                        <a:t>8</a:t>
                      </a:r>
                      <a:r>
                        <a:rPr lang="en-US" sz="1000" dirty="0">
                          <a:solidFill>
                            <a:srgbClr val="000000"/>
                          </a:solidFill>
                          <a:effectLst/>
                          <a:latin typeface="+mn-lt"/>
                          <a:cs typeface="Cambria" panose="02040503050406030204" pitchFamily="18" charset="0"/>
                        </a:rPr>
                        <a:t>: </a:t>
                      </a:r>
                      <a:r>
                        <a:rPr lang="en-US" sz="1000" dirty="0">
                          <a:effectLst/>
                          <a:latin typeface="+mn-lt"/>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r>
                        <a:rPr lang="en-US" sz="1000" dirty="0">
                          <a:solidFill>
                            <a:srgbClr val="000000"/>
                          </a:solidFill>
                          <a:effectLst/>
                          <a:latin typeface="+mn-lt"/>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9-10.L.3</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t>
                      </a:r>
                      <a:r>
                        <a:rPr lang="en-US" sz="1000" dirty="0">
                          <a:effectLst/>
                          <a:latin typeface="+mn-lt"/>
                          <a:ea typeface="Times New Roman" panose="02020603050405020304" pitchFamily="18" charset="0"/>
                          <a:cs typeface="Times New Roman" panose="02020603050405020304" pitchFamily="18" charset="0"/>
                        </a:rPr>
                        <a:t>Apply knowledge of language to understand how language functions in different contexts, to make effective choices for meaning or style, and to comprehend more fully when reading or </a:t>
                      </a:r>
                      <a:r>
                        <a:rPr lang="en-US" sz="1000" dirty="0" smtClean="0">
                          <a:effectLst/>
                          <a:latin typeface="+mn-lt"/>
                          <a:ea typeface="Times New Roman" panose="02020603050405020304" pitchFamily="18" charset="0"/>
                          <a:cs typeface="Times New Roman" panose="02020603050405020304" pitchFamily="18" charset="0"/>
                        </a:rPr>
                        <a:t>listening.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9</a:t>
            </a:fld>
            <a:endParaRPr lang="en-US">
              <a:solidFill>
                <a:prstClr val="black">
                  <a:tint val="75000"/>
                </a:prstClr>
              </a:solidFill>
              <a:latin typeface="Calibri"/>
            </a:endParaRPr>
          </a:p>
        </p:txBody>
      </p:sp>
    </p:spTree>
    <p:extLst>
      <p:ext uri="{BB962C8B-B14F-4D97-AF65-F5344CB8AC3E}">
        <p14:creationId xmlns:p14="http://schemas.microsoft.com/office/powerpoint/2010/main" val="135514450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2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3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1100</TotalTime>
  <Words>19348</Words>
  <Application>Microsoft Macintosh PowerPoint</Application>
  <PresentationFormat>On-screen Show (4:3)</PresentationFormat>
  <Paragraphs>1183</Paragraphs>
  <Slides>37</Slides>
  <Notes>5</Notes>
  <HiddenSlides>0</HiddenSlides>
  <MMClips>0</MMClips>
  <ScaleCrop>false</ScaleCrop>
  <HeadingPairs>
    <vt:vector size="4" baseType="variant">
      <vt:variant>
        <vt:lpstr>Theme</vt:lpstr>
      </vt:variant>
      <vt:variant>
        <vt:i4>8</vt:i4>
      </vt:variant>
      <vt:variant>
        <vt:lpstr>Slide Titles</vt:lpstr>
      </vt:variant>
      <vt:variant>
        <vt:i4>37</vt:i4>
      </vt:variant>
    </vt:vector>
  </HeadingPairs>
  <TitlesOfParts>
    <vt:vector size="45" baseType="lpstr">
      <vt:lpstr>Office Theme</vt:lpstr>
      <vt:lpstr>Article</vt:lpstr>
      <vt:lpstr>1_Article</vt:lpstr>
      <vt:lpstr>2_Article</vt:lpstr>
      <vt:lpstr>3_Article</vt:lpstr>
      <vt:lpstr>4_Article</vt:lpstr>
      <vt:lpstr>5_Article</vt:lpstr>
      <vt:lpstr>6_Article</vt:lpstr>
      <vt:lpstr>Common Core State Standards </vt:lpstr>
      <vt:lpstr> Standards Scope and Sequence, Grade 9 </vt:lpstr>
      <vt:lpstr> Grade 9 - Quarter: 1 </vt:lpstr>
      <vt:lpstr> Grade 9 - Quarter: 1 </vt:lpstr>
      <vt:lpstr> Grade 9 - Quarter: 2 </vt:lpstr>
      <vt:lpstr> Grade 9 - Quarter: 2 </vt:lpstr>
      <vt:lpstr> Grade 9 - Quarter: 3 </vt:lpstr>
      <vt:lpstr> Grade 9 - Quarter: 3 </vt:lpstr>
      <vt:lpstr> Grade 9 - Quarter: 4 </vt:lpstr>
      <vt:lpstr> Grade 9 - Quarter: 4 </vt:lpstr>
      <vt:lpstr> Standards Scope and Sequence, Grade 10 </vt:lpstr>
      <vt:lpstr> Grade 10 - Quarter: 1 </vt:lpstr>
      <vt:lpstr> Grade 10 - Quarter: 1 </vt:lpstr>
      <vt:lpstr> Grade 10 - Quarter: 2 </vt:lpstr>
      <vt:lpstr> Grade 10 - Quarter: 2 </vt:lpstr>
      <vt:lpstr> Grade 10 - Quarter: 3 </vt:lpstr>
      <vt:lpstr> Grade 10 - Quarter: 3 </vt:lpstr>
      <vt:lpstr> Grade 10 - Quarter: 4 </vt:lpstr>
      <vt:lpstr> Grade 10 - Quarter: 4 </vt:lpstr>
      <vt:lpstr> Standards Scope and Sequence, Grade 11 </vt:lpstr>
      <vt:lpstr> Grade 11 - Quarter: 1 </vt:lpstr>
      <vt:lpstr> Grade 11 - Quarter: 1 </vt:lpstr>
      <vt:lpstr> Grade 11 - Quarter: 2 </vt:lpstr>
      <vt:lpstr> Grade 11 - Quarter: 2 </vt:lpstr>
      <vt:lpstr> Grade 11 - Quarter: 3 </vt:lpstr>
      <vt:lpstr> Grade 11 - Quarter: 3 </vt:lpstr>
      <vt:lpstr> Grade 11 - Quarter: 4 </vt:lpstr>
      <vt:lpstr> Grade 11 - Quarter: 4 </vt:lpstr>
      <vt:lpstr> Standards Scope and Sequence, Grade 12 </vt:lpstr>
      <vt:lpstr> Grade 12 - Quarter: 1 </vt:lpstr>
      <vt:lpstr> Grade 12 - Quarter: 1 </vt:lpstr>
      <vt:lpstr> Grade 12 - Quarter: 2 </vt:lpstr>
      <vt:lpstr> Grade 12 - Quarter: 2 </vt:lpstr>
      <vt:lpstr> Grade 12 - Quarter: 3 </vt:lpstr>
      <vt:lpstr> Grade 12 - Quarter: 3 </vt:lpstr>
      <vt:lpstr> Grade 12 - Quarter: 4 </vt:lpstr>
      <vt:lpstr> Grade 12 - Quarter: 4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Core State Standards </dc:title>
  <dc:creator>Philip Wong</dc:creator>
  <cp:lastModifiedBy>Philip Wong</cp:lastModifiedBy>
  <cp:revision>11</cp:revision>
  <dcterms:created xsi:type="dcterms:W3CDTF">2015-12-02T22:01:57Z</dcterms:created>
  <dcterms:modified xsi:type="dcterms:W3CDTF">2015-12-03T16:22:06Z</dcterms:modified>
</cp:coreProperties>
</file>